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notesSlides/notesSlide6.xml" ContentType="application/vnd.openxmlformats-officedocument.presentationml.notesSlide+xml"/>
  <Override PartName="/docProps/app.xml" ContentType="application/vnd.openxmlformats-officedocument.extended-properties+xml"/>
  <Override PartName="/docProps/core.xml" ContentType="application/vnd.openxmlformats-package.core-properties+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tableStyles.xml" ContentType="application/vnd.openxmlformats-officedocument.presentationml.tableStyles+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6.xml" ContentType="application/vnd.openxmlformats-officedocument.presentationml.slide+xml"/>
  <Override PartName="/ppt/slides/slide8.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docMetadata/LabelInfo.xml" ContentType="application/vnd.ms-office.classificationlabel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72" r:id="rId2"/>
    <p:sldId id="258" r:id="rId3"/>
    <p:sldId id="260" r:id="rId4"/>
    <p:sldId id="261" r:id="rId5"/>
    <p:sldId id="263" r:id="rId6"/>
    <p:sldId id="265" r:id="rId7"/>
    <p:sldId id="266" r:id="rId8"/>
    <p:sldId id="267"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4352"/>
    <a:srgbClr val="00AEEF"/>
    <a:srgbClr val="16B685"/>
    <a:srgbClr val="485DAA"/>
    <a:srgbClr val="5C0696"/>
    <a:srgbClr val="08A7EB"/>
    <a:srgbClr val="D74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E29980-1D22-4DA3-ABE4-5F9C45723864}" v="8" dt="2026-09-11T12:58:38.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89"/>
  </p:normalViewPr>
  <p:slideViewPr>
    <p:cSldViewPr snapToGrid="0" snapToObjects="1">
      <p:cViewPr>
        <p:scale>
          <a:sx n="50" d="100"/>
          <a:sy n="50" d="100"/>
        </p:scale>
        <p:origin x="2004" y="11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Couper" userId="fa6cec87-1539-48b3-9ae5-2d099acf8d3b" providerId="ADAL" clId="{9898D202-6266-45F9-96BA-2210E7721C9F}"/>
    <pc:docChg chg="undo redo custSel addSld delSld modSld modNotesMaster">
      <pc:chgData name="Samantha Couper" userId="fa6cec87-1539-48b3-9ae5-2d099acf8d3b" providerId="ADAL" clId="{9898D202-6266-45F9-96BA-2210E7721C9F}" dt="2026-09-11T13:39:02" v="236" actId="47"/>
      <pc:docMkLst>
        <pc:docMk/>
      </pc:docMkLst>
      <pc:sldChg chg="addSp modSp del mod">
        <pc:chgData name="Samantha Couper" userId="fa6cec87-1539-48b3-9ae5-2d099acf8d3b" providerId="ADAL" clId="{9898D202-6266-45F9-96BA-2210E7721C9F}" dt="2026-09-11T12:56:08.078" v="116" actId="47"/>
        <pc:sldMkLst>
          <pc:docMk/>
          <pc:sldMk cId="0" sldId="256"/>
        </pc:sldMkLst>
        <pc:spChg chg="mod">
          <ac:chgData name="Samantha Couper" userId="fa6cec87-1539-48b3-9ae5-2d099acf8d3b" providerId="ADAL" clId="{9898D202-6266-45F9-96BA-2210E7721C9F}" dt="2026-09-11T12:37:20.998" v="42" actId="14100"/>
          <ac:spMkLst>
            <pc:docMk/>
            <pc:sldMk cId="0" sldId="256"/>
            <ac:spMk id="10" creationId="{00000000-0000-0000-0000-000000000000}"/>
          </ac:spMkLst>
        </pc:spChg>
        <pc:picChg chg="add mod modCrop">
          <ac:chgData name="Samantha Couper" userId="fa6cec87-1539-48b3-9ae5-2d099acf8d3b" providerId="ADAL" clId="{9898D202-6266-45F9-96BA-2210E7721C9F}" dt="2026-09-11T12:40:44.995" v="54" actId="1076"/>
          <ac:picMkLst>
            <pc:docMk/>
            <pc:sldMk cId="0" sldId="256"/>
            <ac:picMk id="7" creationId="{43B34951-D73E-E975-1587-CF0EA6E7A1E5}"/>
          </ac:picMkLst>
        </pc:picChg>
      </pc:sldChg>
      <pc:sldChg chg="addSp delSp modSp mod">
        <pc:chgData name="Samantha Couper" userId="fa6cec87-1539-48b3-9ae5-2d099acf8d3b" providerId="ADAL" clId="{9898D202-6266-45F9-96BA-2210E7721C9F}" dt="2026-09-11T10:56:09.248" v="41" actId="26606"/>
        <pc:sldMkLst>
          <pc:docMk/>
          <pc:sldMk cId="0" sldId="258"/>
        </pc:sldMkLst>
        <pc:spChg chg="mod">
          <ac:chgData name="Samantha Couper" userId="fa6cec87-1539-48b3-9ae5-2d099acf8d3b" providerId="ADAL" clId="{9898D202-6266-45F9-96BA-2210E7721C9F}" dt="2026-09-11T10:56:09.248" v="41" actId="26606"/>
          <ac:spMkLst>
            <pc:docMk/>
            <pc:sldMk cId="0" sldId="258"/>
            <ac:spMk id="2" creationId="{00000000-0000-0000-0000-000000000000}"/>
          </ac:spMkLst>
        </pc:spChg>
        <pc:spChg chg="add del mod">
          <ac:chgData name="Samantha Couper" userId="fa6cec87-1539-48b3-9ae5-2d099acf8d3b" providerId="ADAL" clId="{9898D202-6266-45F9-96BA-2210E7721C9F}" dt="2026-09-11T10:54:47.652" v="39" actId="478"/>
          <ac:spMkLst>
            <pc:docMk/>
            <pc:sldMk cId="0" sldId="258"/>
            <ac:spMk id="6" creationId="{0F56CE26-C493-5F4B-2567-1041EF4AA224}"/>
          </ac:spMkLst>
        </pc:spChg>
      </pc:sldChg>
      <pc:sldChg chg="addSp delSp modSp mod">
        <pc:chgData name="Samantha Couper" userId="fa6cec87-1539-48b3-9ae5-2d099acf8d3b" providerId="ADAL" clId="{9898D202-6266-45F9-96BA-2210E7721C9F}" dt="2026-09-11T10:50:50.901" v="36" actId="26606"/>
        <pc:sldMkLst>
          <pc:docMk/>
          <pc:sldMk cId="0" sldId="260"/>
        </pc:sldMkLst>
        <pc:spChg chg="mod">
          <ac:chgData name="Samantha Couper" userId="fa6cec87-1539-48b3-9ae5-2d099acf8d3b" providerId="ADAL" clId="{9898D202-6266-45F9-96BA-2210E7721C9F}" dt="2026-09-11T10:50:50.901" v="36" actId="26606"/>
          <ac:spMkLst>
            <pc:docMk/>
            <pc:sldMk cId="0" sldId="260"/>
            <ac:spMk id="6" creationId="{FC6CC4D7-CA07-8F2A-7421-A93BB78490CC}"/>
          </ac:spMkLst>
        </pc:spChg>
        <pc:spChg chg="mod">
          <ac:chgData name="Samantha Couper" userId="fa6cec87-1539-48b3-9ae5-2d099acf8d3b" providerId="ADAL" clId="{9898D202-6266-45F9-96BA-2210E7721C9F}" dt="2026-09-11T10:48:17.211" v="30" actId="1076"/>
          <ac:spMkLst>
            <pc:docMk/>
            <pc:sldMk cId="0" sldId="260"/>
            <ac:spMk id="14" creationId="{00000000-0000-0000-0000-000000000000}"/>
          </ac:spMkLst>
        </pc:spChg>
        <pc:spChg chg="add del mod">
          <ac:chgData name="Samantha Couper" userId="fa6cec87-1539-48b3-9ae5-2d099acf8d3b" providerId="ADAL" clId="{9898D202-6266-45F9-96BA-2210E7721C9F}" dt="2026-09-11T10:48:26.951" v="32" actId="22"/>
          <ac:spMkLst>
            <pc:docMk/>
            <pc:sldMk cId="0" sldId="260"/>
            <ac:spMk id="26" creationId="{604B2212-5B74-A3B1-4CC8-079AC4F5CBEA}"/>
          </ac:spMkLst>
        </pc:spChg>
        <pc:spChg chg="add del">
          <ac:chgData name="Samantha Couper" userId="fa6cec87-1539-48b3-9ae5-2d099acf8d3b" providerId="ADAL" clId="{9898D202-6266-45F9-96BA-2210E7721C9F}" dt="2026-09-11T10:49:05.441" v="34" actId="478"/>
          <ac:spMkLst>
            <pc:docMk/>
            <pc:sldMk cId="0" sldId="260"/>
            <ac:spMk id="30" creationId="{FF38E6DE-5BBD-7239-6BC6-F11EAF167C3B}"/>
          </ac:spMkLst>
        </pc:spChg>
      </pc:sldChg>
      <pc:sldChg chg="modSp mod">
        <pc:chgData name="Samantha Couper" userId="fa6cec87-1539-48b3-9ae5-2d099acf8d3b" providerId="ADAL" clId="{9898D202-6266-45F9-96BA-2210E7721C9F}" dt="2026-09-11T10:46:09.650" v="1" actId="113"/>
        <pc:sldMkLst>
          <pc:docMk/>
          <pc:sldMk cId="0" sldId="261"/>
        </pc:sldMkLst>
        <pc:spChg chg="mod">
          <ac:chgData name="Samantha Couper" userId="fa6cec87-1539-48b3-9ae5-2d099acf8d3b" providerId="ADAL" clId="{9898D202-6266-45F9-96BA-2210E7721C9F}" dt="2026-09-11T10:46:09.650" v="1" actId="113"/>
          <ac:spMkLst>
            <pc:docMk/>
            <pc:sldMk cId="0" sldId="261"/>
            <ac:spMk id="28" creationId="{418F5DD1-0CB6-AF04-0C0D-7ACCAA177748}"/>
          </ac:spMkLst>
        </pc:spChg>
      </pc:sldChg>
      <pc:sldChg chg="modSp mod">
        <pc:chgData name="Samantha Couper" userId="fa6cec87-1539-48b3-9ae5-2d099acf8d3b" providerId="ADAL" clId="{9898D202-6266-45F9-96BA-2210E7721C9F}" dt="2026-09-11T10:50:50.901" v="36" actId="26606"/>
        <pc:sldMkLst>
          <pc:docMk/>
          <pc:sldMk cId="0" sldId="265"/>
        </pc:sldMkLst>
        <pc:spChg chg="mod">
          <ac:chgData name="Samantha Couper" userId="fa6cec87-1539-48b3-9ae5-2d099acf8d3b" providerId="ADAL" clId="{9898D202-6266-45F9-96BA-2210E7721C9F}" dt="2026-09-11T10:50:50.901" v="36" actId="26606"/>
          <ac:spMkLst>
            <pc:docMk/>
            <pc:sldMk cId="0" sldId="265"/>
            <ac:spMk id="2" creationId="{00000000-0000-0000-0000-000000000000}"/>
          </ac:spMkLst>
        </pc:spChg>
        <pc:spChg chg="mod">
          <ac:chgData name="Samantha Couper" userId="fa6cec87-1539-48b3-9ae5-2d099acf8d3b" providerId="ADAL" clId="{9898D202-6266-45F9-96BA-2210E7721C9F}" dt="2026-09-11T10:46:55.676" v="14" actId="1076"/>
          <ac:spMkLst>
            <pc:docMk/>
            <pc:sldMk cId="0" sldId="265"/>
            <ac:spMk id="29" creationId="{89263258-9A08-6833-854D-3EB0C6EB8F25}"/>
          </ac:spMkLst>
        </pc:spChg>
      </pc:sldChg>
      <pc:sldChg chg="modSp mod">
        <pc:chgData name="Samantha Couper" userId="fa6cec87-1539-48b3-9ae5-2d099acf8d3b" providerId="ADAL" clId="{9898D202-6266-45F9-96BA-2210E7721C9F}" dt="2026-09-11T10:50:50.901" v="36" actId="26606"/>
        <pc:sldMkLst>
          <pc:docMk/>
          <pc:sldMk cId="0" sldId="266"/>
        </pc:sldMkLst>
        <pc:spChg chg="mod">
          <ac:chgData name="Samantha Couper" userId="fa6cec87-1539-48b3-9ae5-2d099acf8d3b" providerId="ADAL" clId="{9898D202-6266-45F9-96BA-2210E7721C9F}" dt="2026-09-11T10:50:50.901" v="36" actId="26606"/>
          <ac:spMkLst>
            <pc:docMk/>
            <pc:sldMk cId="0" sldId="266"/>
            <ac:spMk id="6" creationId="{BC665ED1-268B-46F4-6096-1C18B1205134}"/>
          </ac:spMkLst>
        </pc:spChg>
        <pc:spChg chg="mod">
          <ac:chgData name="Samantha Couper" userId="fa6cec87-1539-48b3-9ae5-2d099acf8d3b" providerId="ADAL" clId="{9898D202-6266-45F9-96BA-2210E7721C9F}" dt="2026-09-11T10:47:04.056" v="15" actId="1076"/>
          <ac:spMkLst>
            <pc:docMk/>
            <pc:sldMk cId="0" sldId="266"/>
            <ac:spMk id="33" creationId="{AF389832-FB6F-32AE-BBF9-E8E048300B05}"/>
          </ac:spMkLst>
        </pc:spChg>
      </pc:sldChg>
      <pc:sldChg chg="addSp delSp modSp add del mod">
        <pc:chgData name="Samantha Couper" userId="fa6cec87-1539-48b3-9ae5-2d099acf8d3b" providerId="ADAL" clId="{9898D202-6266-45F9-96BA-2210E7721C9F}" dt="2026-09-11T12:56:14.906" v="119" actId="47"/>
        <pc:sldMkLst>
          <pc:docMk/>
          <pc:sldMk cId="3207313327" sldId="268"/>
        </pc:sldMkLst>
        <pc:picChg chg="del">
          <ac:chgData name="Samantha Couper" userId="fa6cec87-1539-48b3-9ae5-2d099acf8d3b" providerId="ADAL" clId="{9898D202-6266-45F9-96BA-2210E7721C9F}" dt="2026-09-11T12:40:50.641" v="56" actId="478"/>
          <ac:picMkLst>
            <pc:docMk/>
            <pc:sldMk cId="3207313327" sldId="268"/>
            <ac:picMk id="7" creationId="{C7BE7DCB-DF29-E237-0AD8-9A06FC00411E}"/>
          </ac:picMkLst>
        </pc:picChg>
        <pc:picChg chg="add del mod modCrop">
          <ac:chgData name="Samantha Couper" userId="fa6cec87-1539-48b3-9ae5-2d099acf8d3b" providerId="ADAL" clId="{9898D202-6266-45F9-96BA-2210E7721C9F}" dt="2026-09-11T12:56:11.259" v="117" actId="478"/>
          <ac:picMkLst>
            <pc:docMk/>
            <pc:sldMk cId="3207313327" sldId="268"/>
            <ac:picMk id="8" creationId="{5278A7B0-0C49-E20E-6EE6-3C399FA60CA0}"/>
          </ac:picMkLst>
        </pc:picChg>
        <pc:picChg chg="add del">
          <ac:chgData name="Samantha Couper" userId="fa6cec87-1539-48b3-9ae5-2d099acf8d3b" providerId="ADAL" clId="{9898D202-6266-45F9-96BA-2210E7721C9F}" dt="2026-09-11T12:41:31.298" v="65" actId="478"/>
          <ac:picMkLst>
            <pc:docMk/>
            <pc:sldMk cId="3207313327" sldId="268"/>
            <ac:picMk id="11" creationId="{BD0DB31A-A6F6-2201-2F0C-D56546CF3D2F}"/>
          </ac:picMkLst>
        </pc:picChg>
      </pc:sldChg>
      <pc:sldChg chg="addSp delSp modSp add del mod">
        <pc:chgData name="Samantha Couper" userId="fa6cec87-1539-48b3-9ae5-2d099acf8d3b" providerId="ADAL" clId="{9898D202-6266-45F9-96BA-2210E7721C9F}" dt="2026-09-11T13:39:02" v="236" actId="47"/>
        <pc:sldMkLst>
          <pc:docMk/>
          <pc:sldMk cId="3439013278" sldId="269"/>
        </pc:sldMkLst>
        <pc:spChg chg="mod">
          <ac:chgData name="Samantha Couper" userId="fa6cec87-1539-48b3-9ae5-2d099acf8d3b" providerId="ADAL" clId="{9898D202-6266-45F9-96BA-2210E7721C9F}" dt="2026-09-11T12:52:19.471" v="100" actId="1076"/>
          <ac:spMkLst>
            <pc:docMk/>
            <pc:sldMk cId="3439013278" sldId="269"/>
            <ac:spMk id="2" creationId="{8A6E8652-A4EF-B4FE-AB1A-7074368E6313}"/>
          </ac:spMkLst>
        </pc:spChg>
        <pc:spChg chg="add mod ord modCrop">
          <ac:chgData name="Samantha Couper" userId="fa6cec87-1539-48b3-9ae5-2d099acf8d3b" providerId="ADAL" clId="{9898D202-6266-45F9-96BA-2210E7721C9F}" dt="2026-09-11T13:01:19.785" v="155" actId="18131"/>
          <ac:spMkLst>
            <pc:docMk/>
            <pc:sldMk cId="3439013278" sldId="269"/>
            <ac:spMk id="4" creationId="{8BD24122-0A66-A12B-C852-3FBFD4AD1548}"/>
          </ac:spMkLst>
        </pc:spChg>
        <pc:spChg chg="mod">
          <ac:chgData name="Samantha Couper" userId="fa6cec87-1539-48b3-9ae5-2d099acf8d3b" providerId="ADAL" clId="{9898D202-6266-45F9-96BA-2210E7721C9F}" dt="2026-09-11T13:01:39.792" v="156" actId="1076"/>
          <ac:spMkLst>
            <pc:docMk/>
            <pc:sldMk cId="3439013278" sldId="269"/>
            <ac:spMk id="10" creationId="{9C8C5757-C67D-CA4A-C275-CD0FF1AA3B09}"/>
          </ac:spMkLst>
        </pc:spChg>
        <pc:spChg chg="mod">
          <ac:chgData name="Samantha Couper" userId="fa6cec87-1539-48b3-9ae5-2d099acf8d3b" providerId="ADAL" clId="{9898D202-6266-45F9-96BA-2210E7721C9F}" dt="2026-09-11T12:52:37.214" v="108" actId="1076"/>
          <ac:spMkLst>
            <pc:docMk/>
            <pc:sldMk cId="3439013278" sldId="269"/>
            <ac:spMk id="16" creationId="{EB664080-4951-2432-6554-9F9D774BAFF4}"/>
          </ac:spMkLst>
        </pc:spChg>
        <pc:picChg chg="del mod">
          <ac:chgData name="Samantha Couper" userId="fa6cec87-1539-48b3-9ae5-2d099acf8d3b" providerId="ADAL" clId="{9898D202-6266-45F9-96BA-2210E7721C9F}" dt="2026-09-11T12:42:40.801" v="77" actId="478"/>
          <ac:picMkLst>
            <pc:docMk/>
            <pc:sldMk cId="3439013278" sldId="269"/>
            <ac:picMk id="7" creationId="{CBBE381F-6641-9CAC-B1FE-A326BA8C719B}"/>
          </ac:picMkLst>
        </pc:picChg>
      </pc:sldChg>
      <pc:sldChg chg="addSp delSp modSp add del mod">
        <pc:chgData name="Samantha Couper" userId="fa6cec87-1539-48b3-9ae5-2d099acf8d3b" providerId="ADAL" clId="{9898D202-6266-45F9-96BA-2210E7721C9F}" dt="2026-09-11T13:39:01.055" v="235" actId="47"/>
        <pc:sldMkLst>
          <pc:docMk/>
          <pc:sldMk cId="3399122415" sldId="270"/>
        </pc:sldMkLst>
        <pc:spChg chg="mod modCrop">
          <ac:chgData name="Samantha Couper" userId="fa6cec87-1539-48b3-9ae5-2d099acf8d3b" providerId="ADAL" clId="{9898D202-6266-45F9-96BA-2210E7721C9F}" dt="2026-09-11T12:57:11.792" v="125" actId="18131"/>
          <ac:spMkLst>
            <pc:docMk/>
            <pc:sldMk cId="3399122415" sldId="270"/>
            <ac:spMk id="4" creationId="{78A2781E-7B36-9EA2-C633-1A9C9D556C51}"/>
          </ac:spMkLst>
        </pc:spChg>
        <pc:spChg chg="add">
          <ac:chgData name="Samantha Couper" userId="fa6cec87-1539-48b3-9ae5-2d099acf8d3b" providerId="ADAL" clId="{9898D202-6266-45F9-96BA-2210E7721C9F}" dt="2026-09-11T13:01:46.207" v="158" actId="22"/>
          <ac:spMkLst>
            <pc:docMk/>
            <pc:sldMk cId="3399122415" sldId="270"/>
            <ac:spMk id="8" creationId="{A4A1A747-1B26-29BB-0B7B-FC7C53B9ADD0}"/>
          </ac:spMkLst>
        </pc:spChg>
        <pc:spChg chg="del">
          <ac:chgData name="Samantha Couper" userId="fa6cec87-1539-48b3-9ae5-2d099acf8d3b" providerId="ADAL" clId="{9898D202-6266-45F9-96BA-2210E7721C9F}" dt="2026-09-11T13:01:45.417" v="157" actId="478"/>
          <ac:spMkLst>
            <pc:docMk/>
            <pc:sldMk cId="3399122415" sldId="270"/>
            <ac:spMk id="10" creationId="{6A9896B6-5263-7279-FF33-EFB31056F795}"/>
          </ac:spMkLst>
        </pc:spChg>
      </pc:sldChg>
      <pc:sldChg chg="addSp delSp modSp add del mod">
        <pc:chgData name="Samantha Couper" userId="fa6cec87-1539-48b3-9ae5-2d099acf8d3b" providerId="ADAL" clId="{9898D202-6266-45F9-96BA-2210E7721C9F}" dt="2026-09-11T13:39:00.274" v="234" actId="47"/>
        <pc:sldMkLst>
          <pc:docMk/>
          <pc:sldMk cId="4262188583" sldId="271"/>
        </pc:sldMkLst>
        <pc:spChg chg="add del mod modCrop">
          <ac:chgData name="Samantha Couper" userId="fa6cec87-1539-48b3-9ae5-2d099acf8d3b" providerId="ADAL" clId="{9898D202-6266-45F9-96BA-2210E7721C9F}" dt="2026-09-11T12:58:31.077" v="130" actId="18131"/>
          <ac:spMkLst>
            <pc:docMk/>
            <pc:sldMk cId="4262188583" sldId="271"/>
            <ac:spMk id="4" creationId="{3C6625E1-DB6D-0F69-F3AD-61E65E713155}"/>
          </ac:spMkLst>
        </pc:spChg>
        <pc:spChg chg="add">
          <ac:chgData name="Samantha Couper" userId="fa6cec87-1539-48b3-9ae5-2d099acf8d3b" providerId="ADAL" clId="{9898D202-6266-45F9-96BA-2210E7721C9F}" dt="2026-09-11T13:01:50.377" v="160" actId="22"/>
          <ac:spMkLst>
            <pc:docMk/>
            <pc:sldMk cId="4262188583" sldId="271"/>
            <ac:spMk id="8" creationId="{E701D8B3-BE96-B688-502E-5080D6B4B2EA}"/>
          </ac:spMkLst>
        </pc:spChg>
        <pc:spChg chg="del">
          <ac:chgData name="Samantha Couper" userId="fa6cec87-1539-48b3-9ae5-2d099acf8d3b" providerId="ADAL" clId="{9898D202-6266-45F9-96BA-2210E7721C9F}" dt="2026-09-11T13:01:49.480" v="159" actId="478"/>
          <ac:spMkLst>
            <pc:docMk/>
            <pc:sldMk cId="4262188583" sldId="271"/>
            <ac:spMk id="10" creationId="{8B699221-B783-C56D-CD61-9483F4D1214B}"/>
          </ac:spMkLst>
        </pc:spChg>
      </pc:sldChg>
      <pc:sldChg chg="addSp delSp modSp add mod">
        <pc:chgData name="Samantha Couper" userId="fa6cec87-1539-48b3-9ae5-2d099acf8d3b" providerId="ADAL" clId="{9898D202-6266-45F9-96BA-2210E7721C9F}" dt="2026-09-11T13:38:49.848" v="233" actId="18131"/>
        <pc:sldMkLst>
          <pc:docMk/>
          <pc:sldMk cId="201803223" sldId="272"/>
        </pc:sldMkLst>
        <pc:spChg chg="mod modCrop">
          <ac:chgData name="Samantha Couper" userId="fa6cec87-1539-48b3-9ae5-2d099acf8d3b" providerId="ADAL" clId="{9898D202-6266-45F9-96BA-2210E7721C9F}" dt="2026-09-11T13:38:49.848" v="233" actId="18131"/>
          <ac:spMkLst>
            <pc:docMk/>
            <pc:sldMk cId="201803223" sldId="272"/>
            <ac:spMk id="4" creationId="{DAA59E2D-BB46-E401-1795-6B1A2FD7EA87}"/>
          </ac:spMkLst>
        </pc:spChg>
        <pc:spChg chg="add del">
          <ac:chgData name="Samantha Couper" userId="fa6cec87-1539-48b3-9ae5-2d099acf8d3b" providerId="ADAL" clId="{9898D202-6266-45F9-96BA-2210E7721C9F}" dt="2026-09-11T13:37:31.959" v="196" actId="22"/>
          <ac:spMkLst>
            <pc:docMk/>
            <pc:sldMk cId="201803223" sldId="272"/>
            <ac:spMk id="8" creationId="{3DC2A242-746F-5495-290B-2DAC5993FF3C}"/>
          </ac:spMkLst>
        </pc:spChg>
        <pc:spChg chg="del">
          <ac:chgData name="Samantha Couper" userId="fa6cec87-1539-48b3-9ae5-2d099acf8d3b" providerId="ADAL" clId="{9898D202-6266-45F9-96BA-2210E7721C9F}" dt="2026-09-11T13:01:53.158" v="161" actId="478"/>
          <ac:spMkLst>
            <pc:docMk/>
            <pc:sldMk cId="201803223" sldId="272"/>
            <ac:spMk id="10" creationId="{DDE26B4E-04E1-CD39-CFAB-E604AAD8DE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148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BF69A-A784-6F8B-DC32-3E4AB2CAD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ECE07-B6CF-DE08-0F50-3632CB9CA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B55BD-C766-FF32-248C-2EB2BC7FCE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2F42C5-F417-C39C-BAFC-F89E6FFE192E}"/>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3695961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E661E-4DF5-3245-7AE8-2B80AC9CE4D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B95C1C-1266-A99B-6914-D5B2A2ECFE10}"/>
              </a:ext>
            </a:extLst>
          </p:cNvPr>
          <p:cNvSpPr/>
          <p:nvPr/>
        </p:nvSpPr>
        <p:spPr>
          <a:xfrm>
            <a:off x="0" y="0"/>
            <a:ext cx="12192000" cy="6858000"/>
          </a:xfrm>
          <a:prstGeom prst="rect">
            <a:avLst/>
          </a:prstGeom>
          <a:gradFill rotWithShape="1">
            <a:gsLst>
              <a:gs pos="85000">
                <a:srgbClr val="5C0696">
                  <a:alpha val="100000"/>
                </a:srgbClr>
              </a:gs>
              <a:gs pos="0">
                <a:srgbClr val="00AEEF">
                  <a:alpha val="100000"/>
                </a:srgbClr>
              </a:gs>
            </a:gsLst>
            <a:lin ang="2700000" scaled="0"/>
          </a:gradFill>
          <a:ln/>
        </p:spPr>
        <p:txBody>
          <a:bodyPr/>
          <a:lstStyle/>
          <a:p>
            <a:endParaRPr lang="ru-UA" dirty="0"/>
          </a:p>
        </p:txBody>
      </p:sp>
      <p:pic>
        <p:nvPicPr>
          <p:cNvPr id="3" name="Image 0" descr="preencoded.png">
            <a:extLst>
              <a:ext uri="{FF2B5EF4-FFF2-40B4-BE49-F238E27FC236}">
                <a16:creationId xmlns:a16="http://schemas.microsoft.com/office/drawing/2014/main" id="{F6C356E4-9F56-7C30-090F-0795212FF571}"/>
              </a:ext>
            </a:extLst>
          </p:cNvPr>
          <p:cNvPicPr>
            <a:picLocks noChangeAspect="1"/>
          </p:cNvPicPr>
          <p:nvPr/>
        </p:nvPicPr>
        <p:blipFill>
          <a:blip r:embed="rId3"/>
          <a:stretch>
            <a:fillRect/>
          </a:stretch>
        </p:blipFill>
        <p:spPr>
          <a:xfrm>
            <a:off x="685800" y="533400"/>
            <a:ext cx="1557695" cy="419100"/>
          </a:xfrm>
          <a:prstGeom prst="rect">
            <a:avLst/>
          </a:prstGeom>
        </p:spPr>
      </p:pic>
      <p:sp>
        <p:nvSpPr>
          <p:cNvPr id="5" name="Text 2">
            <a:extLst>
              <a:ext uri="{FF2B5EF4-FFF2-40B4-BE49-F238E27FC236}">
                <a16:creationId xmlns:a16="http://schemas.microsoft.com/office/drawing/2014/main" id="{D8174D05-F25F-7F92-0F9E-775F45ADCAF8}"/>
              </a:ext>
            </a:extLst>
          </p:cNvPr>
          <p:cNvSpPr/>
          <p:nvPr/>
        </p:nvSpPr>
        <p:spPr>
          <a:xfrm>
            <a:off x="685800" y="2392680"/>
            <a:ext cx="6858702" cy="989052"/>
          </a:xfrm>
          <a:prstGeom prst="rect">
            <a:avLst/>
          </a:prstGeom>
          <a:noFill/>
          <a:ln/>
        </p:spPr>
        <p:txBody>
          <a:bodyPr wrap="square" lIns="25400" tIns="25400" rIns="25400" bIns="25400" rtlCol="0" anchor="t">
            <a:normAutofit/>
          </a:bodyPr>
          <a:lstStyle/>
          <a:p>
            <a:pPr marL="0" indent="0" algn="l">
              <a:lnSpc>
                <a:spcPct val="78491"/>
              </a:lnSpc>
              <a:buNone/>
            </a:pPr>
            <a:r>
              <a:rPr lang="en-US" sz="6600" dirty="0">
                <a:solidFill>
                  <a:srgbClr val="FFFFFF"/>
                </a:solidFill>
                <a:latin typeface="Montserrat Medium" pitchFamily="2" charset="0"/>
                <a:ea typeface="Montserrat" pitchFamily="34" charset="-122"/>
                <a:cs typeface="Montserrat" pitchFamily="34" charset="-120"/>
              </a:rPr>
              <a:t>Thrive Index</a:t>
            </a:r>
            <a:endParaRPr lang="en-US" sz="6600" dirty="0">
              <a:latin typeface="Montserrat Medium" pitchFamily="2" charset="0"/>
            </a:endParaRPr>
          </a:p>
        </p:txBody>
      </p:sp>
      <p:sp>
        <p:nvSpPr>
          <p:cNvPr id="6" name="Text 3">
            <a:extLst>
              <a:ext uri="{FF2B5EF4-FFF2-40B4-BE49-F238E27FC236}">
                <a16:creationId xmlns:a16="http://schemas.microsoft.com/office/drawing/2014/main" id="{2CC4E615-DB00-85CB-2142-0BFAE168D47D}"/>
              </a:ext>
            </a:extLst>
          </p:cNvPr>
          <p:cNvSpPr/>
          <p:nvPr/>
        </p:nvSpPr>
        <p:spPr>
          <a:xfrm>
            <a:off x="685800" y="3345180"/>
            <a:ext cx="2714625" cy="1085850"/>
          </a:xfrm>
          <a:prstGeom prst="rect">
            <a:avLst/>
          </a:prstGeom>
          <a:noFill/>
          <a:ln/>
        </p:spPr>
        <p:txBody>
          <a:bodyPr wrap="square" lIns="25400" tIns="25400" rIns="25400" bIns="25400" rtlCol="0" anchor="t">
            <a:normAutofit/>
          </a:bodyPr>
          <a:lstStyle/>
          <a:p>
            <a:pPr marL="0" indent="0" algn="l">
              <a:lnSpc>
                <a:spcPct val="70415"/>
              </a:lnSpc>
              <a:buNone/>
            </a:pPr>
            <a:r>
              <a:rPr lang="en-US" sz="6600" b="1" kern="0" spc="-225" dirty="0">
                <a:solidFill>
                  <a:srgbClr val="FFFFFF"/>
                </a:solidFill>
                <a:latin typeface="Montserrat" pitchFamily="34" charset="0"/>
                <a:ea typeface="Montserrat" pitchFamily="34" charset="-122"/>
                <a:cs typeface="Montserrat" pitchFamily="34" charset="-120"/>
              </a:rPr>
              <a:t>2026</a:t>
            </a:r>
            <a:endParaRPr lang="en-US" sz="6600" dirty="0"/>
          </a:p>
        </p:txBody>
      </p:sp>
      <p:sp>
        <p:nvSpPr>
          <p:cNvPr id="4" name="Right Triangle 3">
            <a:extLst>
              <a:ext uri="{FF2B5EF4-FFF2-40B4-BE49-F238E27FC236}">
                <a16:creationId xmlns:a16="http://schemas.microsoft.com/office/drawing/2014/main" id="{DAA59E2D-BB46-E401-1795-6B1A2FD7EA87}"/>
              </a:ext>
            </a:extLst>
          </p:cNvPr>
          <p:cNvSpPr>
            <a:spLocks noChangeAspect="1"/>
          </p:cNvSpPr>
          <p:nvPr/>
        </p:nvSpPr>
        <p:spPr>
          <a:xfrm rot="16200000">
            <a:off x="5333298" y="2830"/>
            <a:ext cx="6858000" cy="6858000"/>
          </a:xfrm>
          <a:prstGeom prst="rtTriangle">
            <a:avLst/>
          </a:prstGeom>
          <a:blipFill dpi="0" rotWithShape="0">
            <a:blip r:embed="rId4"/>
            <a:srcRect/>
            <a:stretch>
              <a:fillRect l="-5934" r="-55000" b="-1853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 9">
            <a:extLst>
              <a:ext uri="{FF2B5EF4-FFF2-40B4-BE49-F238E27FC236}">
                <a16:creationId xmlns:a16="http://schemas.microsoft.com/office/drawing/2014/main" id="{8273A8DD-18F5-FCE5-C578-67EB88E3C043}"/>
              </a:ext>
            </a:extLst>
          </p:cNvPr>
          <p:cNvSpPr/>
          <p:nvPr/>
        </p:nvSpPr>
        <p:spPr>
          <a:xfrm>
            <a:off x="10444758" y="6507480"/>
            <a:ext cx="1137642" cy="160020"/>
          </a:xfrm>
          <a:prstGeom prst="rect">
            <a:avLst/>
          </a:prstGeom>
          <a:noFill/>
          <a:ln/>
        </p:spPr>
        <p:txBody>
          <a:bodyPr wrap="none" lIns="25400" tIns="25400" rIns="25400" bIns="25400" rtlCol="0" anchor="t">
            <a:normAutofit fontScale="92500" lnSpcReduction="20000"/>
          </a:bodyPr>
          <a:lstStyle/>
          <a:p>
            <a:pPr marL="0" indent="0" algn="l">
              <a:buNone/>
            </a:pPr>
            <a:r>
              <a:rPr lang="en-US" sz="825" b="1" kern="0" spc="33" dirty="0">
                <a:solidFill>
                  <a:srgbClr val="FFFFFF">
                    <a:alpha val="90000"/>
                  </a:srgbClr>
                </a:solidFill>
                <a:latin typeface="Montserrat" pitchFamily="34" charset="0"/>
                <a:ea typeface="Montserrat" pitchFamily="34" charset="-122"/>
                <a:cs typeface="Montserrat" pitchFamily="34" charset="-120"/>
              </a:rPr>
              <a:t>moore-global.com</a:t>
            </a:r>
            <a:endParaRPr lang="en-US" sz="825" dirty="0"/>
          </a:p>
        </p:txBody>
      </p:sp>
      <p:sp>
        <p:nvSpPr>
          <p:cNvPr id="16" name="TextBox 15">
            <a:extLst>
              <a:ext uri="{FF2B5EF4-FFF2-40B4-BE49-F238E27FC236}">
                <a16:creationId xmlns:a16="http://schemas.microsoft.com/office/drawing/2014/main" id="{EC3AD345-482C-B1F9-6F28-65C27F120AB2}"/>
              </a:ext>
            </a:extLst>
          </p:cNvPr>
          <p:cNvSpPr txBox="1"/>
          <p:nvPr/>
        </p:nvSpPr>
        <p:spPr>
          <a:xfrm>
            <a:off x="622151" y="1699497"/>
            <a:ext cx="6178216" cy="369332"/>
          </a:xfrm>
          <a:prstGeom prst="rect">
            <a:avLst/>
          </a:prstGeom>
          <a:noFill/>
        </p:spPr>
        <p:txBody>
          <a:bodyPr wrap="square">
            <a:spAutoFit/>
          </a:bodyPr>
          <a:lstStyle/>
          <a:p>
            <a:r>
              <a:rPr lang="en-US" sz="1800" kern="0" spc="72" dirty="0">
                <a:solidFill>
                  <a:schemeClr val="bg1"/>
                </a:solidFill>
                <a:latin typeface="Montserrat Medium" pitchFamily="2" charset="0"/>
                <a:ea typeface="Montserrat" pitchFamily="34" charset="-122"/>
                <a:cs typeface="Montserrat" pitchFamily="34" charset="-120"/>
              </a:rPr>
              <a:t>REAL ESTATE</a:t>
            </a:r>
            <a:r>
              <a:rPr lang="ru-RU" sz="1800" kern="0" spc="72" dirty="0">
                <a:solidFill>
                  <a:schemeClr val="bg1"/>
                </a:solidFill>
                <a:latin typeface="Montserrat Medium" pitchFamily="2" charset="0"/>
                <a:ea typeface="Montserrat" pitchFamily="34" charset="-122"/>
                <a:cs typeface="Montserrat" pitchFamily="34" charset="-120"/>
              </a:rPr>
              <a:t> </a:t>
            </a:r>
            <a:r>
              <a:rPr lang="en-US" kern="0" spc="72" dirty="0">
                <a:solidFill>
                  <a:schemeClr val="bg1"/>
                </a:solidFill>
                <a:latin typeface="Montserrat Medium" pitchFamily="2" charset="0"/>
                <a:ea typeface="Montserrat" pitchFamily="34" charset="-122"/>
                <a:cs typeface="Montserrat" pitchFamily="34" charset="-120"/>
              </a:rPr>
              <a:t>AND CONSTRUCTION</a:t>
            </a:r>
            <a:endParaRPr lang="en-US" sz="1800" dirty="0">
              <a:solidFill>
                <a:schemeClr val="bg1"/>
              </a:solidFill>
              <a:latin typeface="Montserrat Medium" pitchFamily="2" charset="0"/>
            </a:endParaRPr>
          </a:p>
        </p:txBody>
      </p:sp>
      <p:sp>
        <p:nvSpPr>
          <p:cNvPr id="8" name="Text 7">
            <a:extLst>
              <a:ext uri="{FF2B5EF4-FFF2-40B4-BE49-F238E27FC236}">
                <a16:creationId xmlns:a16="http://schemas.microsoft.com/office/drawing/2014/main" id="{3DC2A242-746F-5495-290B-2DAC5993FF3C}"/>
              </a:ext>
            </a:extLst>
          </p:cNvPr>
          <p:cNvSpPr/>
          <p:nvPr/>
        </p:nvSpPr>
        <p:spPr>
          <a:xfrm>
            <a:off x="685800" y="4334232"/>
            <a:ext cx="6114567" cy="1266824"/>
          </a:xfrm>
          <a:prstGeom prst="rect">
            <a:avLst/>
          </a:prstGeom>
          <a:noFill/>
          <a:ln/>
        </p:spPr>
        <p:txBody>
          <a:bodyPr wrap="square" lIns="25400" tIns="25400" rIns="25400" bIns="25400" rtlCol="0" anchor="t">
            <a:noAutofit/>
          </a:bodyPr>
          <a:lstStyle/>
          <a:p>
            <a:pPr marL="0" indent="0" algn="l">
              <a:buNone/>
            </a:pPr>
            <a:r>
              <a:rPr lang="en-US" sz="3100" dirty="0">
                <a:solidFill>
                  <a:srgbClr val="FFFFFF">
                    <a:alpha val="92000"/>
                  </a:srgbClr>
                </a:solidFill>
                <a:latin typeface="Montserrat" pitchFamily="34" charset="0"/>
                <a:ea typeface="Montserrat" pitchFamily="34" charset="-122"/>
                <a:cs typeface="Montserrat" pitchFamily="34" charset="-120"/>
              </a:rPr>
              <a:t>A strong year but financial pressures building</a:t>
            </a:r>
            <a:endParaRPr lang="en-US" sz="3100" dirty="0"/>
          </a:p>
        </p:txBody>
      </p:sp>
    </p:spTree>
    <p:extLst>
      <p:ext uri="{BB962C8B-B14F-4D97-AF65-F5344CB8AC3E}">
        <p14:creationId xmlns:p14="http://schemas.microsoft.com/office/powerpoint/2010/main" val="201803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6200000">
            <a:off x="10953750" y="5619750"/>
            <a:ext cx="1238250" cy="1238250"/>
          </a:xfrm>
          <a:prstGeom prst="rtTriangle">
            <a:avLst/>
          </a:prstGeom>
          <a:gradFill flip="none" rotWithShape="1">
            <a:gsLst>
              <a:gs pos="0">
                <a:srgbClr val="00AEEF"/>
              </a:gs>
              <a:gs pos="92000">
                <a:srgbClr val="5C0696"/>
              </a:gs>
            </a:gsLst>
            <a:lin ang="13500000" scaled="1"/>
            <a:tileRect/>
          </a:gradFill>
          <a:ln/>
        </p:spPr>
        <p:txBody>
          <a:bodyPr/>
          <a:lstStyle/>
          <a:p>
            <a:endParaRPr lang="ru-UA"/>
          </a:p>
        </p:txBody>
      </p:sp>
      <p:sp>
        <p:nvSpPr>
          <p:cNvPr id="4" name="Text 1"/>
          <p:cNvSpPr/>
          <p:nvPr/>
        </p:nvSpPr>
        <p:spPr>
          <a:xfrm>
            <a:off x="685800" y="499110"/>
            <a:ext cx="1592187"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THE TAKEAWAY</a:t>
            </a:r>
            <a:endParaRPr lang="en-US" sz="900" dirty="0"/>
          </a:p>
        </p:txBody>
      </p:sp>
      <p:sp>
        <p:nvSpPr>
          <p:cNvPr id="8" name="Text 4"/>
          <p:cNvSpPr/>
          <p:nvPr/>
        </p:nvSpPr>
        <p:spPr>
          <a:xfrm>
            <a:off x="685800" y="2872007"/>
            <a:ext cx="2766060" cy="689610"/>
          </a:xfrm>
          <a:prstGeom prst="rect">
            <a:avLst/>
          </a:prstGeom>
          <a:noFill/>
          <a:ln/>
        </p:spPr>
        <p:txBody>
          <a:bodyPr wrap="square" lIns="25400" tIns="25400" rIns="25400" bIns="25400" rtlCol="0" anchor="t">
            <a:normAutofit lnSpcReduction="10000"/>
          </a:bodyPr>
          <a:lstStyle/>
          <a:p>
            <a:pPr marL="0" indent="0" algn="l">
              <a:lnSpc>
                <a:spcPct val="73707"/>
              </a:lnSpc>
              <a:buNone/>
            </a:pPr>
            <a:r>
              <a:rPr lang="en-US" sz="5700" b="1" kern="0" spc="-171" dirty="0">
                <a:solidFill>
                  <a:srgbClr val="00AEEF"/>
                </a:solidFill>
                <a:latin typeface="Montserrat" pitchFamily="34" charset="0"/>
                <a:ea typeface="Montserrat" pitchFamily="34" charset="-122"/>
                <a:cs typeface="Montserrat" pitchFamily="34" charset="-120"/>
              </a:rPr>
              <a:t>+38.2</a:t>
            </a:r>
            <a:endParaRPr lang="en-US" sz="5700" dirty="0"/>
          </a:p>
        </p:txBody>
      </p:sp>
      <p:sp>
        <p:nvSpPr>
          <p:cNvPr id="9" name="Text 5"/>
          <p:cNvSpPr/>
          <p:nvPr/>
        </p:nvSpPr>
        <p:spPr>
          <a:xfrm>
            <a:off x="685800" y="3595321"/>
            <a:ext cx="2162908" cy="327316"/>
          </a:xfrm>
          <a:prstGeom prst="rect">
            <a:avLst/>
          </a:prstGeom>
          <a:noFill/>
          <a:ln/>
        </p:spPr>
        <p:txBody>
          <a:bodyPr wrap="square" lIns="25400" tIns="25400" rIns="25400" bIns="25400" rtlCol="0" anchor="t">
            <a:normAutofit/>
          </a:bodyPr>
          <a:lstStyle/>
          <a:p>
            <a:pPr marL="0" indent="0" algn="l">
              <a:lnSpc>
                <a:spcPct val="118750"/>
              </a:lnSpc>
              <a:buNone/>
            </a:pPr>
            <a:r>
              <a:rPr lang="en-US" sz="1000" dirty="0">
                <a:solidFill>
                  <a:srgbClr val="5A6B73"/>
                </a:solidFill>
                <a:latin typeface="Montserrat" pitchFamily="34" charset="0"/>
                <a:ea typeface="Montserrat" pitchFamily="34" charset="-122"/>
                <a:cs typeface="Montserrat" pitchFamily="34" charset="-120"/>
              </a:rPr>
              <a:t>Thrive Index score for real estate</a:t>
            </a:r>
            <a:endParaRPr lang="en-US" sz="1000" dirty="0"/>
          </a:p>
        </p:txBody>
      </p:sp>
      <p:sp>
        <p:nvSpPr>
          <p:cNvPr id="12" name="Text 8"/>
          <p:cNvSpPr/>
          <p:nvPr/>
        </p:nvSpPr>
        <p:spPr>
          <a:xfrm>
            <a:off x="698156" y="4449736"/>
            <a:ext cx="2766060" cy="689610"/>
          </a:xfrm>
          <a:prstGeom prst="rect">
            <a:avLst/>
          </a:prstGeom>
          <a:noFill/>
          <a:ln/>
        </p:spPr>
        <p:txBody>
          <a:bodyPr wrap="square" lIns="25400" tIns="25400" rIns="25400" bIns="25400" rtlCol="0" anchor="t">
            <a:normAutofit lnSpcReduction="10000"/>
          </a:bodyPr>
          <a:lstStyle/>
          <a:p>
            <a:pPr marL="0" indent="0" algn="l">
              <a:lnSpc>
                <a:spcPct val="73707"/>
              </a:lnSpc>
              <a:buNone/>
            </a:pPr>
            <a:r>
              <a:rPr lang="en-US" sz="5700" b="1" kern="0" spc="-171" dirty="0">
                <a:solidFill>
                  <a:srgbClr val="D64352"/>
                </a:solidFill>
                <a:latin typeface="Montserrat" pitchFamily="34" charset="0"/>
                <a:ea typeface="Montserrat" pitchFamily="34" charset="-122"/>
                <a:cs typeface="Montserrat" pitchFamily="34" charset="-120"/>
              </a:rPr>
              <a:t>69%</a:t>
            </a:r>
            <a:endParaRPr lang="en-US" sz="5700" dirty="0"/>
          </a:p>
        </p:txBody>
      </p:sp>
      <p:sp>
        <p:nvSpPr>
          <p:cNvPr id="13" name="Text 9"/>
          <p:cNvSpPr/>
          <p:nvPr/>
        </p:nvSpPr>
        <p:spPr>
          <a:xfrm>
            <a:off x="698156" y="5149604"/>
            <a:ext cx="2590800" cy="400050"/>
          </a:xfrm>
          <a:prstGeom prst="rect">
            <a:avLst/>
          </a:prstGeom>
          <a:noFill/>
          <a:ln/>
        </p:spPr>
        <p:txBody>
          <a:bodyPr wrap="square" lIns="25400" tIns="25400" rIns="25400" bIns="25400" rtlCol="0" anchor="t">
            <a:normAutofit/>
          </a:bodyPr>
          <a:lstStyle/>
          <a:p>
            <a:pPr marL="0" indent="0" algn="l">
              <a:lnSpc>
                <a:spcPct val="118750"/>
              </a:lnSpc>
              <a:buNone/>
            </a:pPr>
            <a:r>
              <a:rPr lang="en-US" sz="1000" dirty="0">
                <a:solidFill>
                  <a:srgbClr val="5A6B73"/>
                </a:solidFill>
                <a:latin typeface="Montserrat" pitchFamily="34" charset="0"/>
                <a:ea typeface="Montserrat" pitchFamily="34" charset="-122"/>
                <a:cs typeface="Montserrat" pitchFamily="34" charset="-120"/>
              </a:rPr>
              <a:t>Expect costs to rise again next year</a:t>
            </a:r>
            <a:endParaRPr lang="en-US" sz="1000" dirty="0"/>
          </a:p>
        </p:txBody>
      </p:sp>
      <p:sp>
        <p:nvSpPr>
          <p:cNvPr id="14" name="Text 10"/>
          <p:cNvSpPr/>
          <p:nvPr/>
        </p:nvSpPr>
        <p:spPr>
          <a:xfrm>
            <a:off x="3543300" y="2375817"/>
            <a:ext cx="4316730" cy="648163"/>
          </a:xfrm>
          <a:prstGeom prst="rect">
            <a:avLst/>
          </a:prstGeom>
          <a:noFill/>
          <a:ln/>
        </p:spPr>
        <p:txBody>
          <a:bodyPr wrap="square" lIns="25400" tIns="25400" rIns="25400" bIns="25400" rtlCol="0" anchor="t">
            <a:normAutofit/>
          </a:bodyPr>
          <a:lstStyle/>
          <a:p>
            <a:r>
              <a:rPr lang="en-US" sz="1238" dirty="0">
                <a:solidFill>
                  <a:srgbClr val="02212E"/>
                </a:solidFill>
                <a:latin typeface="Montserrat" pitchFamily="34" charset="0"/>
                <a:ea typeface="Montserrat" pitchFamily="34" charset="-122"/>
                <a:cs typeface="Montserrat" pitchFamily="34" charset="-120"/>
              </a:rPr>
              <a:t>Real estate and construction recorded an overall Thrive Index score of 38.2, slightly above the global average for the world’s key industries.</a:t>
            </a:r>
            <a:endParaRPr lang="en-US" sz="1238" dirty="0"/>
          </a:p>
        </p:txBody>
      </p:sp>
      <p:sp>
        <p:nvSpPr>
          <p:cNvPr id="15" name="Text 11"/>
          <p:cNvSpPr/>
          <p:nvPr/>
        </p:nvSpPr>
        <p:spPr>
          <a:xfrm>
            <a:off x="3543300" y="3124200"/>
            <a:ext cx="4316730" cy="762001"/>
          </a:xfrm>
          <a:prstGeom prst="rect">
            <a:avLst/>
          </a:prstGeom>
          <a:noFill/>
          <a:ln/>
        </p:spPr>
        <p:txBody>
          <a:bodyPr wrap="square" lIns="25400" tIns="25400" rIns="25400" bIns="25400" rtlCol="0" anchor="t">
            <a:normAutofit/>
          </a:bodyPr>
          <a:lstStyle/>
          <a:p>
            <a:pPr marL="0" indent="0" algn="l">
              <a:lnSpc>
                <a:spcPct val="136905"/>
              </a:lnSpc>
              <a:buNone/>
            </a:pPr>
            <a:r>
              <a:rPr lang="en-US" sz="1050" dirty="0">
                <a:solidFill>
                  <a:srgbClr val="3D4F57"/>
                </a:solidFill>
                <a:latin typeface="Montserrat" pitchFamily="34" charset="0"/>
                <a:ea typeface="Montserrat" pitchFamily="34" charset="-122"/>
                <a:cs typeface="Montserrat" pitchFamily="34" charset="-120"/>
              </a:rPr>
              <a:t>The Moore Thrive Index measures 5 key pillars vital for success in the global economy – general business performance, revenue, the </a:t>
            </a:r>
            <a:r>
              <a:rPr lang="en-US" sz="1050" dirty="0" err="1">
                <a:solidFill>
                  <a:srgbClr val="3D4F57"/>
                </a:solidFill>
                <a:latin typeface="Montserrat" pitchFamily="34" charset="0"/>
                <a:ea typeface="Montserrat" pitchFamily="34" charset="-122"/>
                <a:cs typeface="Montserrat" pitchFamily="34" charset="-120"/>
              </a:rPr>
              <a:t>labour</a:t>
            </a:r>
            <a:r>
              <a:rPr lang="en-US" sz="1050" dirty="0">
                <a:solidFill>
                  <a:srgbClr val="3D4F57"/>
                </a:solidFill>
                <a:latin typeface="Montserrat" pitchFamily="34" charset="0"/>
                <a:ea typeface="Montserrat" pitchFamily="34" charset="-122"/>
                <a:cs typeface="Montserrat" pitchFamily="34" charset="-120"/>
              </a:rPr>
              <a:t> market and investment.</a:t>
            </a:r>
            <a:endParaRPr lang="en-US" sz="1050" dirty="0"/>
          </a:p>
        </p:txBody>
      </p:sp>
      <p:sp>
        <p:nvSpPr>
          <p:cNvPr id="16" name="Text 12"/>
          <p:cNvSpPr/>
          <p:nvPr/>
        </p:nvSpPr>
        <p:spPr>
          <a:xfrm>
            <a:off x="3591018" y="4999705"/>
            <a:ext cx="4316730" cy="519366"/>
          </a:xfrm>
          <a:prstGeom prst="rect">
            <a:avLst/>
          </a:prstGeom>
          <a:noFill/>
          <a:ln/>
        </p:spPr>
        <p:txBody>
          <a:bodyPr wrap="square" lIns="25400" tIns="25400" rIns="25400" bIns="25400" rtlCol="0" anchor="t">
            <a:normAutofit/>
          </a:bodyPr>
          <a:lstStyle/>
          <a:p>
            <a:pPr marL="0" indent="0" algn="l">
              <a:lnSpc>
                <a:spcPct val="136905"/>
              </a:lnSpc>
              <a:buNone/>
            </a:pPr>
            <a:r>
              <a:rPr lang="en-US" sz="1050" dirty="0">
                <a:solidFill>
                  <a:srgbClr val="3D4F57"/>
                </a:solidFill>
                <a:latin typeface="Montserrat" pitchFamily="34" charset="0"/>
                <a:ea typeface="Montserrat" pitchFamily="34" charset="-122"/>
                <a:cs typeface="Montserrat" pitchFamily="34" charset="-120"/>
              </a:rPr>
              <a:t>More than two-thirds expect expenses to raise again over the next 12 months due to higher interest rates and financing costs. </a:t>
            </a:r>
            <a:endParaRPr lang="en-US" sz="1050" dirty="0"/>
          </a:p>
        </p:txBody>
      </p:sp>
      <p:sp>
        <p:nvSpPr>
          <p:cNvPr id="20" name="Shape 15"/>
          <p:cNvSpPr/>
          <p:nvPr/>
        </p:nvSpPr>
        <p:spPr>
          <a:xfrm>
            <a:off x="8305800" y="2190750"/>
            <a:ext cx="3200400" cy="1972747"/>
          </a:xfrm>
          <a:prstGeom prst="roundRect">
            <a:avLst>
              <a:gd name="adj" fmla="val 5794"/>
            </a:avLst>
          </a:prstGeom>
          <a:gradFill rotWithShape="1">
            <a:gsLst>
              <a:gs pos="0">
                <a:srgbClr val="5C0696">
                  <a:alpha val="100000"/>
                </a:srgbClr>
              </a:gs>
              <a:gs pos="100000">
                <a:srgbClr val="00AEEF">
                  <a:alpha val="100000"/>
                </a:srgbClr>
              </a:gs>
            </a:gsLst>
            <a:lin ang="2700000" scaled="0"/>
          </a:gradFill>
          <a:ln/>
        </p:spPr>
        <p:txBody>
          <a:bodyPr/>
          <a:lstStyle/>
          <a:p>
            <a:endParaRPr lang="ru-UA"/>
          </a:p>
        </p:txBody>
      </p:sp>
      <p:sp>
        <p:nvSpPr>
          <p:cNvPr id="21" name="Text 16"/>
          <p:cNvSpPr/>
          <p:nvPr/>
        </p:nvSpPr>
        <p:spPr>
          <a:xfrm>
            <a:off x="8553450" y="2438400"/>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FFFFFF">
                    <a:alpha val="85000"/>
                  </a:srgbClr>
                </a:solidFill>
                <a:latin typeface="Montserrat" pitchFamily="34" charset="0"/>
              </a:rPr>
              <a:t>REAL ESTATE v GLOBAL AVERAGE</a:t>
            </a:r>
            <a:endParaRPr lang="en-US" sz="825" dirty="0"/>
          </a:p>
        </p:txBody>
      </p:sp>
      <p:sp>
        <p:nvSpPr>
          <p:cNvPr id="22" name="Text 17"/>
          <p:cNvSpPr/>
          <p:nvPr/>
        </p:nvSpPr>
        <p:spPr>
          <a:xfrm>
            <a:off x="8553450" y="2771418"/>
            <a:ext cx="977027" cy="571500"/>
          </a:xfrm>
          <a:prstGeom prst="rect">
            <a:avLst/>
          </a:prstGeom>
          <a:noFill/>
          <a:ln/>
        </p:spPr>
        <p:txBody>
          <a:bodyPr wrap="square" lIns="25400" tIns="25400" rIns="25400" bIns="25400" rtlCol="0" anchor="t">
            <a:normAutofit lnSpcReduction="10000"/>
          </a:bodyPr>
          <a:lstStyle/>
          <a:p>
            <a:pPr marL="0" indent="0" algn="l">
              <a:lnSpc>
                <a:spcPct val="81395"/>
              </a:lnSpc>
              <a:buNone/>
            </a:pPr>
            <a:r>
              <a:rPr lang="en-US" sz="4200" b="1" kern="0" spc="-126" dirty="0">
                <a:solidFill>
                  <a:srgbClr val="FFFFFF"/>
                </a:solidFill>
                <a:latin typeface="Montserrat" pitchFamily="34" charset="0"/>
                <a:ea typeface="Montserrat" pitchFamily="34" charset="-122"/>
                <a:cs typeface="Montserrat" pitchFamily="34" charset="-120"/>
              </a:rPr>
              <a:t>+3.1</a:t>
            </a:r>
            <a:endParaRPr lang="en-US" sz="4200" dirty="0"/>
          </a:p>
        </p:txBody>
      </p:sp>
      <p:sp>
        <p:nvSpPr>
          <p:cNvPr id="23" name="Text 18"/>
          <p:cNvSpPr/>
          <p:nvPr/>
        </p:nvSpPr>
        <p:spPr>
          <a:xfrm>
            <a:off x="9557504" y="2947732"/>
            <a:ext cx="675203"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FFFFFF">
                    <a:alpha val="80000"/>
                  </a:srgbClr>
                </a:solidFill>
                <a:latin typeface="Montserrat" pitchFamily="34" charset="0"/>
                <a:ea typeface="Montserrat" pitchFamily="34" charset="-122"/>
                <a:cs typeface="Montserrat" pitchFamily="34" charset="-120"/>
              </a:rPr>
              <a:t>points</a:t>
            </a:r>
            <a:endParaRPr lang="en-US" sz="1500" dirty="0"/>
          </a:p>
        </p:txBody>
      </p:sp>
      <p:sp>
        <p:nvSpPr>
          <p:cNvPr id="24" name="Shape 19"/>
          <p:cNvSpPr/>
          <p:nvPr/>
        </p:nvSpPr>
        <p:spPr>
          <a:xfrm>
            <a:off x="8553450" y="3620572"/>
            <a:ext cx="2705100" cy="19050"/>
          </a:xfrm>
          <a:prstGeom prst="rect">
            <a:avLst/>
          </a:prstGeom>
          <a:solidFill>
            <a:srgbClr val="FFFFFF">
              <a:alpha val="28000"/>
            </a:srgbClr>
          </a:solidFill>
          <a:ln/>
        </p:spPr>
        <p:txBody>
          <a:bodyPr/>
          <a:lstStyle/>
          <a:p>
            <a:endParaRPr lang="ru-UA"/>
          </a:p>
        </p:txBody>
      </p:sp>
      <p:sp>
        <p:nvSpPr>
          <p:cNvPr id="25" name="Shape 20"/>
          <p:cNvSpPr/>
          <p:nvPr/>
        </p:nvSpPr>
        <p:spPr>
          <a:xfrm>
            <a:off x="9245918" y="3620572"/>
            <a:ext cx="1650206" cy="19050"/>
          </a:xfrm>
          <a:prstGeom prst="rect">
            <a:avLst/>
          </a:prstGeom>
          <a:solidFill>
            <a:srgbClr val="FFFFFF"/>
          </a:solidFill>
          <a:ln/>
        </p:spPr>
        <p:txBody>
          <a:bodyPr/>
          <a:lstStyle/>
          <a:p>
            <a:endParaRPr lang="ru-UA"/>
          </a:p>
        </p:txBody>
      </p:sp>
      <p:sp>
        <p:nvSpPr>
          <p:cNvPr id="26" name="Shape 21"/>
          <p:cNvSpPr/>
          <p:nvPr/>
        </p:nvSpPr>
        <p:spPr>
          <a:xfrm>
            <a:off x="9188768" y="3572947"/>
            <a:ext cx="114300" cy="114300"/>
          </a:xfrm>
          <a:prstGeom prst="ellipse">
            <a:avLst/>
          </a:prstGeom>
          <a:solidFill>
            <a:srgbClr val="FFFFFF">
              <a:alpha val="55000"/>
            </a:srgbClr>
          </a:solidFill>
          <a:ln/>
        </p:spPr>
        <p:txBody>
          <a:bodyPr/>
          <a:lstStyle/>
          <a:p>
            <a:endParaRPr lang="ru-UA"/>
          </a:p>
        </p:txBody>
      </p:sp>
      <p:sp>
        <p:nvSpPr>
          <p:cNvPr id="27" name="Shape 22"/>
          <p:cNvSpPr/>
          <p:nvPr/>
        </p:nvSpPr>
        <p:spPr>
          <a:xfrm>
            <a:off x="10562987" y="3572947"/>
            <a:ext cx="114300" cy="114300"/>
          </a:xfrm>
          <a:prstGeom prst="ellipse">
            <a:avLst/>
          </a:prstGeom>
          <a:solidFill>
            <a:srgbClr val="FFFFFF"/>
          </a:solidFill>
          <a:ln/>
        </p:spPr>
        <p:txBody>
          <a:bodyPr/>
          <a:lstStyle/>
          <a:p>
            <a:endParaRPr lang="ru-UA"/>
          </a:p>
        </p:txBody>
      </p:sp>
      <p:sp>
        <p:nvSpPr>
          <p:cNvPr id="28" name="Shape 23"/>
          <p:cNvSpPr/>
          <p:nvPr/>
        </p:nvSpPr>
        <p:spPr>
          <a:xfrm>
            <a:off x="10838855" y="3572947"/>
            <a:ext cx="114300" cy="114300"/>
          </a:xfrm>
          <a:prstGeom prst="ellipse">
            <a:avLst/>
          </a:prstGeom>
          <a:solidFill>
            <a:srgbClr val="FFFFFF">
              <a:alpha val="55000"/>
            </a:srgbClr>
          </a:solidFill>
          <a:ln/>
        </p:spPr>
        <p:txBody>
          <a:bodyPr/>
          <a:lstStyle/>
          <a:p>
            <a:endParaRPr lang="ru-UA"/>
          </a:p>
        </p:txBody>
      </p:sp>
      <p:sp>
        <p:nvSpPr>
          <p:cNvPr id="29" name="Text 24"/>
          <p:cNvSpPr/>
          <p:nvPr/>
        </p:nvSpPr>
        <p:spPr>
          <a:xfrm>
            <a:off x="8553450" y="3763447"/>
            <a:ext cx="875943" cy="190500"/>
          </a:xfrm>
          <a:prstGeom prst="rect">
            <a:avLst/>
          </a:prstGeom>
          <a:noFill/>
          <a:ln/>
        </p:spPr>
        <p:txBody>
          <a:bodyPr wrap="square" lIns="25400" tIns="25400" rIns="25400" bIns="25400" rtlCol="0" anchor="t">
            <a:normAutofit/>
          </a:bodyPr>
          <a:lstStyle/>
          <a:p>
            <a:pPr marL="0" indent="0" algn="l">
              <a:lnSpc>
                <a:spcPct val="111111"/>
              </a:lnSpc>
              <a:buNone/>
            </a:pPr>
            <a:r>
              <a:rPr lang="en-US" sz="863" b="1" dirty="0">
                <a:solidFill>
                  <a:srgbClr val="FFFFFF">
                    <a:alpha val="90000"/>
                  </a:srgbClr>
                </a:solidFill>
                <a:latin typeface="Montserrat" pitchFamily="34" charset="0"/>
                <a:ea typeface="Montserrat" pitchFamily="34" charset="-122"/>
                <a:cs typeface="Montserrat" pitchFamily="34" charset="-120"/>
              </a:rPr>
              <a:t>+12.8 </a:t>
            </a:r>
            <a:r>
              <a:rPr lang="en-US" sz="863" dirty="0">
                <a:solidFill>
                  <a:srgbClr val="FFFFFF">
                    <a:alpha val="90000"/>
                  </a:srgbClr>
                </a:solidFill>
                <a:latin typeface="Montserrat" pitchFamily="34" charset="0"/>
                <a:ea typeface="Montserrat" pitchFamily="34" charset="-122"/>
                <a:cs typeface="Montserrat" pitchFamily="34" charset="-120"/>
              </a:rPr>
              <a:t>Maritime</a:t>
            </a:r>
            <a:endParaRPr lang="en-US" sz="863" dirty="0"/>
          </a:p>
        </p:txBody>
      </p:sp>
      <p:sp>
        <p:nvSpPr>
          <p:cNvPr id="30" name="Text 25"/>
          <p:cNvSpPr/>
          <p:nvPr/>
        </p:nvSpPr>
        <p:spPr>
          <a:xfrm>
            <a:off x="9557504" y="3763447"/>
            <a:ext cx="986195" cy="190500"/>
          </a:xfrm>
          <a:prstGeom prst="rect">
            <a:avLst/>
          </a:prstGeom>
          <a:noFill/>
          <a:ln/>
        </p:spPr>
        <p:txBody>
          <a:bodyPr wrap="square" lIns="25400" tIns="25400" rIns="25400" bIns="25400" rtlCol="0" anchor="t">
            <a:normAutofit/>
          </a:bodyPr>
          <a:lstStyle/>
          <a:p>
            <a:pPr marL="0" indent="0" algn="l">
              <a:lnSpc>
                <a:spcPct val="111111"/>
              </a:lnSpc>
              <a:buNone/>
            </a:pPr>
            <a:r>
              <a:rPr lang="en-US" sz="863" b="1" dirty="0">
                <a:solidFill>
                  <a:srgbClr val="FFFFFF">
                    <a:alpha val="90000"/>
                  </a:srgbClr>
                </a:solidFill>
                <a:latin typeface="Montserrat" pitchFamily="34" charset="0"/>
                <a:ea typeface="Montserrat" pitchFamily="34" charset="-122"/>
                <a:cs typeface="Montserrat" pitchFamily="34" charset="-120"/>
              </a:rPr>
              <a:t>+38.2 </a:t>
            </a:r>
            <a:r>
              <a:rPr lang="en-US" sz="863" dirty="0">
                <a:solidFill>
                  <a:srgbClr val="FFFFFF">
                    <a:alpha val="90000"/>
                  </a:srgbClr>
                </a:solidFill>
                <a:latin typeface="Montserrat" pitchFamily="34" charset="0"/>
                <a:ea typeface="Montserrat" pitchFamily="34" charset="-122"/>
                <a:cs typeface="Montserrat" pitchFamily="34" charset="-120"/>
              </a:rPr>
              <a:t>This sector</a:t>
            </a:r>
            <a:endParaRPr lang="en-US" sz="863" dirty="0"/>
          </a:p>
        </p:txBody>
      </p:sp>
      <p:sp>
        <p:nvSpPr>
          <p:cNvPr id="31" name="Text 26"/>
          <p:cNvSpPr/>
          <p:nvPr/>
        </p:nvSpPr>
        <p:spPr>
          <a:xfrm>
            <a:off x="10671810" y="3763447"/>
            <a:ext cx="662940" cy="190500"/>
          </a:xfrm>
          <a:prstGeom prst="rect">
            <a:avLst/>
          </a:prstGeom>
          <a:noFill/>
          <a:ln/>
        </p:spPr>
        <p:txBody>
          <a:bodyPr wrap="square" lIns="25400" tIns="25400" rIns="25400" bIns="25400" rtlCol="0" anchor="t">
            <a:normAutofit/>
          </a:bodyPr>
          <a:lstStyle/>
          <a:p>
            <a:pPr marL="0" indent="0" algn="l">
              <a:lnSpc>
                <a:spcPct val="111111"/>
              </a:lnSpc>
              <a:buNone/>
            </a:pPr>
            <a:r>
              <a:rPr lang="en-US" sz="863" b="1" dirty="0">
                <a:solidFill>
                  <a:srgbClr val="FFFFFF">
                    <a:alpha val="90000"/>
                  </a:srgbClr>
                </a:solidFill>
                <a:latin typeface="Montserrat" pitchFamily="34" charset="0"/>
                <a:ea typeface="Montserrat" pitchFamily="34" charset="-122"/>
                <a:cs typeface="Montserrat" pitchFamily="34" charset="-120"/>
              </a:rPr>
              <a:t>+43.3 </a:t>
            </a:r>
            <a:r>
              <a:rPr lang="en-US" sz="863" dirty="0">
                <a:solidFill>
                  <a:srgbClr val="FFFFFF">
                    <a:alpha val="90000"/>
                  </a:srgbClr>
                </a:solidFill>
                <a:latin typeface="Montserrat" pitchFamily="34" charset="0"/>
                <a:ea typeface="Montserrat" pitchFamily="34" charset="-122"/>
                <a:cs typeface="Montserrat" pitchFamily="34" charset="-120"/>
              </a:rPr>
              <a:t>Tech</a:t>
            </a:r>
            <a:endParaRPr lang="en-US" sz="863" dirty="0"/>
          </a:p>
        </p:txBody>
      </p:sp>
      <p:sp>
        <p:nvSpPr>
          <p:cNvPr id="32" name="Shape 27"/>
          <p:cNvSpPr/>
          <p:nvPr/>
        </p:nvSpPr>
        <p:spPr>
          <a:xfrm>
            <a:off x="8305800" y="4353998"/>
            <a:ext cx="3200400" cy="1657052"/>
          </a:xfrm>
          <a:prstGeom prst="roundRect">
            <a:avLst>
              <a:gd name="adj" fmla="val 8595"/>
            </a:avLst>
          </a:prstGeom>
          <a:solidFill>
            <a:srgbClr val="F7F9FA"/>
          </a:solidFill>
          <a:ln/>
        </p:spPr>
        <p:txBody>
          <a:bodyPr/>
          <a:lstStyle/>
          <a:p>
            <a:endParaRPr lang="ru-UA"/>
          </a:p>
        </p:txBody>
      </p:sp>
      <p:sp>
        <p:nvSpPr>
          <p:cNvPr id="33" name="Text 28"/>
          <p:cNvSpPr/>
          <p:nvPr/>
        </p:nvSpPr>
        <p:spPr>
          <a:xfrm>
            <a:off x="8553450" y="4582597"/>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00AEEF"/>
                </a:solidFill>
                <a:latin typeface="Montserrat" pitchFamily="34" charset="0"/>
                <a:ea typeface="Montserrat" pitchFamily="34" charset="-122"/>
                <a:cs typeface="Montserrat" pitchFamily="34" charset="-120"/>
              </a:rPr>
              <a:t>HOW TO READ A SCORE</a:t>
            </a:r>
            <a:endParaRPr lang="en-US" sz="825" dirty="0"/>
          </a:p>
        </p:txBody>
      </p:sp>
      <p:sp>
        <p:nvSpPr>
          <p:cNvPr id="34" name="Shape 29"/>
          <p:cNvSpPr/>
          <p:nvPr/>
        </p:nvSpPr>
        <p:spPr>
          <a:xfrm>
            <a:off x="8553450" y="5067895"/>
            <a:ext cx="2705100" cy="9525"/>
          </a:xfrm>
          <a:prstGeom prst="rect">
            <a:avLst/>
          </a:prstGeom>
          <a:solidFill>
            <a:srgbClr val="D9D9D9"/>
          </a:solidFill>
          <a:ln/>
        </p:spPr>
        <p:txBody>
          <a:bodyPr/>
          <a:lstStyle/>
          <a:p>
            <a:endParaRPr lang="ru-UA"/>
          </a:p>
        </p:txBody>
      </p:sp>
      <p:sp>
        <p:nvSpPr>
          <p:cNvPr id="35" name="Shape 30"/>
          <p:cNvSpPr/>
          <p:nvPr/>
        </p:nvSpPr>
        <p:spPr>
          <a:xfrm>
            <a:off x="9906000" y="5010745"/>
            <a:ext cx="9525" cy="123825"/>
          </a:xfrm>
          <a:prstGeom prst="rect">
            <a:avLst/>
          </a:prstGeom>
          <a:solidFill>
            <a:srgbClr val="D9D9D9"/>
          </a:solidFill>
          <a:ln/>
        </p:spPr>
        <p:txBody>
          <a:bodyPr/>
          <a:lstStyle/>
          <a:p>
            <a:endParaRPr lang="ru-UA"/>
          </a:p>
        </p:txBody>
      </p:sp>
      <p:sp>
        <p:nvSpPr>
          <p:cNvPr id="36" name="Shape 31"/>
          <p:cNvSpPr/>
          <p:nvPr/>
        </p:nvSpPr>
        <p:spPr>
          <a:xfrm>
            <a:off x="10382012" y="4972645"/>
            <a:ext cx="9525" cy="161925"/>
          </a:xfrm>
          <a:prstGeom prst="rect">
            <a:avLst/>
          </a:prstGeom>
          <a:solidFill>
            <a:srgbClr val="8A959B"/>
          </a:solidFill>
          <a:ln/>
        </p:spPr>
        <p:txBody>
          <a:bodyPr/>
          <a:lstStyle/>
          <a:p>
            <a:endParaRPr lang="ru-UA"/>
          </a:p>
        </p:txBody>
      </p:sp>
      <p:sp>
        <p:nvSpPr>
          <p:cNvPr id="37" name="Shape 32"/>
          <p:cNvSpPr/>
          <p:nvPr/>
        </p:nvSpPr>
        <p:spPr>
          <a:xfrm>
            <a:off x="10413088" y="4877395"/>
            <a:ext cx="19050" cy="257175"/>
          </a:xfrm>
          <a:prstGeom prst="rect">
            <a:avLst/>
          </a:prstGeom>
          <a:solidFill>
            <a:srgbClr val="00AEEF"/>
          </a:solidFill>
          <a:ln/>
        </p:spPr>
        <p:txBody>
          <a:bodyPr/>
          <a:lstStyle/>
          <a:p>
            <a:endParaRPr lang="ru-UA"/>
          </a:p>
        </p:txBody>
      </p:sp>
      <p:sp>
        <p:nvSpPr>
          <p:cNvPr id="38" name="Shape 33"/>
          <p:cNvSpPr/>
          <p:nvPr/>
        </p:nvSpPr>
        <p:spPr>
          <a:xfrm>
            <a:off x="10207585" y="4877395"/>
            <a:ext cx="430054" cy="152400"/>
          </a:xfrm>
          <a:prstGeom prst="rect">
            <a:avLst/>
          </a:prstGeom>
          <a:solidFill>
            <a:srgbClr val="FFFFFF"/>
          </a:solidFill>
          <a:ln/>
        </p:spPr>
        <p:txBody>
          <a:bodyPr/>
          <a:lstStyle/>
          <a:p>
            <a:endParaRPr lang="ru-UA"/>
          </a:p>
        </p:txBody>
      </p:sp>
      <p:sp>
        <p:nvSpPr>
          <p:cNvPr id="39" name="Text 34"/>
          <p:cNvSpPr/>
          <p:nvPr/>
        </p:nvSpPr>
        <p:spPr>
          <a:xfrm>
            <a:off x="10255210" y="4877395"/>
            <a:ext cx="377809" cy="190500"/>
          </a:xfrm>
          <a:prstGeom prst="rect">
            <a:avLst/>
          </a:prstGeom>
          <a:noFill/>
          <a:ln/>
        </p:spPr>
        <p:txBody>
          <a:bodyPr wrap="none" lIns="25400" tIns="25400" rIns="25400" bIns="25400" rtlCol="0" anchor="t">
            <a:normAutofit lnSpcReduction="10000"/>
          </a:bodyPr>
          <a:lstStyle/>
          <a:p>
            <a:pPr marL="0" indent="0" algn="l">
              <a:buNone/>
            </a:pPr>
            <a:r>
              <a:rPr lang="en-US" sz="975" b="1" dirty="0">
                <a:solidFill>
                  <a:srgbClr val="00AEEF"/>
                </a:solidFill>
                <a:latin typeface="Montserrat" pitchFamily="34" charset="0"/>
                <a:ea typeface="Montserrat" pitchFamily="34" charset="-122"/>
                <a:cs typeface="Montserrat" pitchFamily="34" charset="-120"/>
              </a:rPr>
              <a:t>+38.2</a:t>
            </a:r>
            <a:endParaRPr lang="en-US" sz="975" dirty="0"/>
          </a:p>
        </p:txBody>
      </p:sp>
      <p:sp>
        <p:nvSpPr>
          <p:cNvPr id="40" name="Text 35"/>
          <p:cNvSpPr/>
          <p:nvPr/>
        </p:nvSpPr>
        <p:spPr>
          <a:xfrm>
            <a:off x="8553450" y="5201245"/>
            <a:ext cx="316944"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dirty="0">
                <a:solidFill>
                  <a:srgbClr val="5A6B73"/>
                </a:solidFill>
                <a:latin typeface="Montserrat" pitchFamily="34" charset="0"/>
                <a:ea typeface="Montserrat" pitchFamily="34" charset="-122"/>
                <a:cs typeface="Montserrat" pitchFamily="34" charset="-120"/>
              </a:rPr>
              <a:t>−100</a:t>
            </a:r>
            <a:endParaRPr lang="en-US" sz="825" dirty="0"/>
          </a:p>
        </p:txBody>
      </p:sp>
      <p:sp>
        <p:nvSpPr>
          <p:cNvPr id="41" name="Text 36"/>
          <p:cNvSpPr/>
          <p:nvPr/>
        </p:nvSpPr>
        <p:spPr>
          <a:xfrm>
            <a:off x="9870758" y="5201245"/>
            <a:ext cx="146804"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dirty="0">
                <a:solidFill>
                  <a:srgbClr val="5A6B73"/>
                </a:solidFill>
                <a:latin typeface="Montserrat" pitchFamily="34" charset="0"/>
                <a:ea typeface="Montserrat" pitchFamily="34" charset="-122"/>
                <a:cs typeface="Montserrat" pitchFamily="34" charset="-120"/>
              </a:rPr>
              <a:t>0</a:t>
            </a:r>
            <a:endParaRPr lang="en-US" sz="825" dirty="0"/>
          </a:p>
        </p:txBody>
      </p:sp>
      <p:sp>
        <p:nvSpPr>
          <p:cNvPr id="42" name="Text 37"/>
          <p:cNvSpPr/>
          <p:nvPr/>
        </p:nvSpPr>
        <p:spPr>
          <a:xfrm>
            <a:off x="11017805" y="5201245"/>
            <a:ext cx="316944"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dirty="0">
                <a:solidFill>
                  <a:srgbClr val="5A6B73"/>
                </a:solidFill>
                <a:latin typeface="Montserrat" pitchFamily="34" charset="0"/>
                <a:ea typeface="Montserrat" pitchFamily="34" charset="-122"/>
                <a:cs typeface="Montserrat" pitchFamily="34" charset="-120"/>
              </a:rPr>
              <a:t>+100</a:t>
            </a:r>
            <a:endParaRPr lang="en-US" sz="825" dirty="0"/>
          </a:p>
        </p:txBody>
      </p:sp>
      <p:sp>
        <p:nvSpPr>
          <p:cNvPr id="43" name="Text 38"/>
          <p:cNvSpPr/>
          <p:nvPr/>
        </p:nvSpPr>
        <p:spPr>
          <a:xfrm>
            <a:off x="8553450" y="5495925"/>
            <a:ext cx="2975610" cy="381000"/>
          </a:xfrm>
          <a:prstGeom prst="rect">
            <a:avLst/>
          </a:prstGeom>
          <a:noFill/>
          <a:ln/>
        </p:spPr>
        <p:txBody>
          <a:bodyPr wrap="square" lIns="25400" tIns="25400" rIns="25400" bIns="25400" rtlCol="0" anchor="t">
            <a:noAutofit/>
          </a:bodyPr>
          <a:lstStyle/>
          <a:p>
            <a:pPr>
              <a:lnSpc>
                <a:spcPct val="125000"/>
              </a:lnSpc>
            </a:pPr>
            <a:r>
              <a:rPr lang="en-US" sz="700" dirty="0">
                <a:solidFill>
                  <a:schemeClr val="bg1">
                    <a:lumMod val="50000"/>
                  </a:schemeClr>
                </a:solidFill>
                <a:latin typeface="Montserrat" pitchFamily="34" charset="0"/>
                <a:ea typeface="Montserrat" pitchFamily="34" charset="-122"/>
                <a:cs typeface="Montserrat" pitchFamily="34" charset="-120"/>
              </a:rPr>
              <a:t>Every figure is a net balance: positive responses less negative ones. Zero is neutral. Pillar scores combine the backward- and forward-looking readings.</a:t>
            </a:r>
            <a:endParaRPr lang="en-US" sz="700" dirty="0">
              <a:solidFill>
                <a:schemeClr val="bg1">
                  <a:lumMod val="50000"/>
                </a:schemeClr>
              </a:solidFill>
            </a:endParaRPr>
          </a:p>
        </p:txBody>
      </p:sp>
      <p:sp>
        <p:nvSpPr>
          <p:cNvPr id="46" name="Text 36">
            <a:extLst>
              <a:ext uri="{FF2B5EF4-FFF2-40B4-BE49-F238E27FC236}">
                <a16:creationId xmlns:a16="http://schemas.microsoft.com/office/drawing/2014/main" id="{344B0DC3-A2FB-350A-1E57-88CD7F104E98}"/>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solidFill>
                  <a:schemeClr val="bg1"/>
                </a:solidFill>
                <a:latin typeface="Montserrat" pitchFamily="34" charset="0"/>
                <a:ea typeface="Montserrat" pitchFamily="34" charset="-122"/>
                <a:cs typeface="Montserrat" pitchFamily="34" charset="-120"/>
              </a:rPr>
              <a:t> </a:t>
            </a:r>
            <a:r>
              <a:rPr lang="ru-RU" sz="825" b="1" kern="0" spc="33" dirty="0">
                <a:solidFill>
                  <a:schemeClr val="bg1"/>
                </a:solidFill>
                <a:latin typeface="Montserrat" pitchFamily="34" charset="0"/>
                <a:ea typeface="Montserrat" pitchFamily="34" charset="-122"/>
                <a:cs typeface="Montserrat" pitchFamily="34" charset="-120"/>
              </a:rPr>
              <a:t>0</a:t>
            </a:r>
            <a:r>
              <a:rPr lang="en-GB" sz="825" b="1" kern="0" spc="33" dirty="0">
                <a:solidFill>
                  <a:schemeClr val="bg1"/>
                </a:solidFill>
                <a:latin typeface="Montserrat" pitchFamily="34" charset="0"/>
                <a:ea typeface="Montserrat" pitchFamily="34" charset="-122"/>
                <a:cs typeface="Montserrat" pitchFamily="34" charset="-120"/>
              </a:rPr>
              <a:t>2</a:t>
            </a:r>
            <a:endParaRPr lang="en-US" sz="825" dirty="0">
              <a:solidFill>
                <a:schemeClr val="bg1"/>
              </a:solidFill>
            </a:endParaRPr>
          </a:p>
        </p:txBody>
      </p:sp>
      <p:sp>
        <p:nvSpPr>
          <p:cNvPr id="47" name="TextBox 46">
            <a:extLst>
              <a:ext uri="{FF2B5EF4-FFF2-40B4-BE49-F238E27FC236}">
                <a16:creationId xmlns:a16="http://schemas.microsoft.com/office/drawing/2014/main" id="{B5B6E10B-2799-32C4-443A-7CED4BF41E14}"/>
              </a:ext>
            </a:extLst>
          </p:cNvPr>
          <p:cNvSpPr txBox="1"/>
          <p:nvPr/>
        </p:nvSpPr>
        <p:spPr>
          <a:xfrm>
            <a:off x="685800"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dirty="0"/>
          </a:p>
        </p:txBody>
      </p:sp>
      <p:sp>
        <p:nvSpPr>
          <p:cNvPr id="48" name="Text 4">
            <a:extLst>
              <a:ext uri="{FF2B5EF4-FFF2-40B4-BE49-F238E27FC236}">
                <a16:creationId xmlns:a16="http://schemas.microsoft.com/office/drawing/2014/main" id="{286995C5-B629-DDFF-2F60-A50DC3FA0181}"/>
              </a:ext>
            </a:extLst>
          </p:cNvPr>
          <p:cNvSpPr/>
          <p:nvPr/>
        </p:nvSpPr>
        <p:spPr>
          <a:xfrm>
            <a:off x="685800" y="920115"/>
            <a:ext cx="8819536" cy="1008771"/>
          </a:xfrm>
          <a:prstGeom prst="rect">
            <a:avLst/>
          </a:prstGeom>
          <a:noFill/>
          <a:ln/>
        </p:spPr>
        <p:txBody>
          <a:bodyPr wrap="square" lIns="25400" tIns="25400" rIns="25400" bIns="25400" rtlCol="0" anchor="t">
            <a:noAutofit/>
          </a:bodyPr>
          <a:lstStyle/>
          <a:p>
            <a:pPr>
              <a:tabLst>
                <a:tab pos="3048000" algn="l"/>
              </a:tabLst>
            </a:pPr>
            <a:r>
              <a:rPr lang="en-US" sz="3100" b="1" kern="0" spc="-140" dirty="0">
                <a:latin typeface="Montserrat SemiBold" pitchFamily="2" charset="0"/>
              </a:rPr>
              <a:t>Real estate outperforms global benchmark</a:t>
            </a:r>
          </a:p>
          <a:p>
            <a:pPr>
              <a:tabLst>
                <a:tab pos="3048000" algn="l"/>
              </a:tabLst>
            </a:pPr>
            <a:r>
              <a:rPr lang="en-US" sz="3100" b="1" kern="0" spc="-140" dirty="0">
                <a:solidFill>
                  <a:srgbClr val="00AEEF"/>
                </a:solidFill>
                <a:latin typeface="Montserrat SemiBold" pitchFamily="2" charset="0"/>
              </a:rPr>
              <a:t>but financing worries pile up</a:t>
            </a:r>
          </a:p>
        </p:txBody>
      </p:sp>
      <p:sp>
        <p:nvSpPr>
          <p:cNvPr id="45" name="Text 11">
            <a:extLst>
              <a:ext uri="{FF2B5EF4-FFF2-40B4-BE49-F238E27FC236}">
                <a16:creationId xmlns:a16="http://schemas.microsoft.com/office/drawing/2014/main" id="{176BC3B9-D802-28E7-3C07-A91FDFCE5BCD}"/>
              </a:ext>
            </a:extLst>
          </p:cNvPr>
          <p:cNvSpPr/>
          <p:nvPr/>
        </p:nvSpPr>
        <p:spPr>
          <a:xfrm>
            <a:off x="3591018" y="3916480"/>
            <a:ext cx="4316730" cy="960915"/>
          </a:xfrm>
          <a:prstGeom prst="rect">
            <a:avLst/>
          </a:prstGeom>
          <a:noFill/>
          <a:ln/>
        </p:spPr>
        <p:txBody>
          <a:bodyPr wrap="square" lIns="25400" tIns="25400" rIns="25400" bIns="25400" rtlCol="0" anchor="t">
            <a:noAutofit/>
          </a:bodyPr>
          <a:lstStyle/>
          <a:p>
            <a:pPr marL="0" indent="0" algn="l">
              <a:lnSpc>
                <a:spcPct val="136905"/>
              </a:lnSpc>
              <a:buNone/>
            </a:pPr>
            <a:r>
              <a:rPr lang="en-US" sz="1050" dirty="0">
                <a:solidFill>
                  <a:srgbClr val="3D4F57"/>
                </a:solidFill>
                <a:latin typeface="Montserrat" pitchFamily="34" charset="0"/>
                <a:ea typeface="Montserrat" pitchFamily="34" charset="-122"/>
                <a:cs typeface="Montserrat" pitchFamily="34" charset="-120"/>
              </a:rPr>
              <a:t>In real estate and construction, the strongest scores were in business performance (+69.9), investment (+68.8) and revenue (+67.7). However, cost pressures were higher than the global average.</a:t>
            </a:r>
            <a:endParaRPr lang="en-US" sz="1050" dirty="0"/>
          </a:p>
        </p:txBody>
      </p:sp>
      <p:sp>
        <p:nvSpPr>
          <p:cNvPr id="49" name="TextBox 48">
            <a:extLst>
              <a:ext uri="{FF2B5EF4-FFF2-40B4-BE49-F238E27FC236}">
                <a16:creationId xmlns:a16="http://schemas.microsoft.com/office/drawing/2014/main" id="{228A6881-BFF5-6E8C-919F-9BA95482F72A}"/>
              </a:ext>
            </a:extLst>
          </p:cNvPr>
          <p:cNvSpPr txBox="1"/>
          <p:nvPr/>
        </p:nvSpPr>
        <p:spPr>
          <a:xfrm>
            <a:off x="5943600" y="3274541"/>
            <a:ext cx="184731" cy="369332"/>
          </a:xfrm>
          <a:prstGeom prst="rect">
            <a:avLst/>
          </a:prstGeom>
          <a:noFill/>
        </p:spPr>
        <p:txBody>
          <a:bodyPr wrap="none" rtlCol="0">
            <a:spAutoFit/>
          </a:bodyPr>
          <a:lstStyle/>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685800" y="499110"/>
            <a:ext cx="3579507"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MAIN INDICATORS</a:t>
            </a:r>
            <a:endParaRPr lang="en-US" sz="900" dirty="0"/>
          </a:p>
        </p:txBody>
      </p:sp>
      <p:pic>
        <p:nvPicPr>
          <p:cNvPr id="8" name="Image 2" descr="preencoded.png"/>
          <p:cNvPicPr>
            <a:picLocks noChangeAspect="1"/>
          </p:cNvPicPr>
          <p:nvPr/>
        </p:nvPicPr>
        <p:blipFill>
          <a:blip r:embed="rId3"/>
          <a:stretch>
            <a:fillRect/>
          </a:stretch>
        </p:blipFill>
        <p:spPr>
          <a:xfrm>
            <a:off x="685800" y="2190750"/>
            <a:ext cx="7048500" cy="3857625"/>
          </a:xfrm>
          <a:prstGeom prst="rect">
            <a:avLst/>
          </a:prstGeom>
        </p:spPr>
      </p:pic>
      <p:sp>
        <p:nvSpPr>
          <p:cNvPr id="10" name="Text 5"/>
          <p:cNvSpPr/>
          <p:nvPr/>
        </p:nvSpPr>
        <p:spPr>
          <a:xfrm>
            <a:off x="8553450" y="2400300"/>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FFFFFF">
                    <a:alpha val="85000"/>
                  </a:srgbClr>
                </a:solidFill>
                <a:latin typeface="Montserrat" pitchFamily="34" charset="0"/>
                <a:ea typeface="Montserrat" pitchFamily="34" charset="-122"/>
                <a:cs typeface="Montserrat" pitchFamily="34" charset="-120"/>
              </a:rPr>
              <a:t>OVERALL INDEX SCORE</a:t>
            </a:r>
            <a:endParaRPr lang="en-US" sz="825" dirty="0"/>
          </a:p>
        </p:txBody>
      </p:sp>
      <p:sp>
        <p:nvSpPr>
          <p:cNvPr id="14" name="Shape 9"/>
          <p:cNvSpPr/>
          <p:nvPr/>
        </p:nvSpPr>
        <p:spPr>
          <a:xfrm>
            <a:off x="8305800" y="3655695"/>
            <a:ext cx="3200400" cy="1134427"/>
          </a:xfrm>
          <a:prstGeom prst="roundRect">
            <a:avLst>
              <a:gd name="adj" fmla="val 11755"/>
            </a:avLst>
          </a:prstGeom>
          <a:solidFill>
            <a:srgbClr val="F7F9FA"/>
          </a:solidFill>
          <a:ln/>
        </p:spPr>
        <p:txBody>
          <a:bodyPr/>
          <a:lstStyle/>
          <a:p>
            <a:endParaRPr lang="ru-UA"/>
          </a:p>
        </p:txBody>
      </p:sp>
      <p:sp>
        <p:nvSpPr>
          <p:cNvPr id="15" name="Shape 10"/>
          <p:cNvSpPr/>
          <p:nvPr/>
        </p:nvSpPr>
        <p:spPr>
          <a:xfrm>
            <a:off x="8534400" y="3984784"/>
            <a:ext cx="476250" cy="476250"/>
          </a:xfrm>
          <a:prstGeom prst="ellipse">
            <a:avLst/>
          </a:prstGeom>
          <a:solidFill>
            <a:srgbClr val="FFFFFF"/>
          </a:solidFill>
          <a:ln/>
        </p:spPr>
        <p:txBody>
          <a:bodyPr/>
          <a:lstStyle/>
          <a:p>
            <a:endParaRPr lang="ru-UA"/>
          </a:p>
        </p:txBody>
      </p:sp>
      <p:pic>
        <p:nvPicPr>
          <p:cNvPr id="16"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4413" y="4084796"/>
            <a:ext cx="276225" cy="276225"/>
          </a:xfrm>
          <a:prstGeom prst="rect">
            <a:avLst/>
          </a:prstGeom>
        </p:spPr>
      </p:pic>
      <p:sp>
        <p:nvSpPr>
          <p:cNvPr id="17" name="Text 11"/>
          <p:cNvSpPr/>
          <p:nvPr/>
        </p:nvSpPr>
        <p:spPr>
          <a:xfrm>
            <a:off x="9163050" y="3913346"/>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00AEEF"/>
                </a:solidFill>
                <a:latin typeface="Montserrat" pitchFamily="34" charset="0"/>
                <a:ea typeface="Montserrat" pitchFamily="34" charset="-122"/>
                <a:cs typeface="Montserrat" pitchFamily="34" charset="-120"/>
              </a:rPr>
              <a:t>+5.1</a:t>
            </a:r>
            <a:endParaRPr lang="en-US" sz="2175" dirty="0">
              <a:solidFill>
                <a:srgbClr val="00AEEF"/>
              </a:solidFill>
            </a:endParaRPr>
          </a:p>
        </p:txBody>
      </p:sp>
      <p:sp>
        <p:nvSpPr>
          <p:cNvPr id="18" name="Text 12"/>
          <p:cNvSpPr/>
          <p:nvPr/>
        </p:nvSpPr>
        <p:spPr>
          <a:xfrm>
            <a:off x="9163050" y="4227671"/>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ahead of the global average on both revenue and investment</a:t>
            </a:r>
            <a:endParaRPr lang="en-US" sz="900" dirty="0"/>
          </a:p>
        </p:txBody>
      </p:sp>
      <p:sp>
        <p:nvSpPr>
          <p:cNvPr id="19" name="Shape 13"/>
          <p:cNvSpPr/>
          <p:nvPr/>
        </p:nvSpPr>
        <p:spPr>
          <a:xfrm>
            <a:off x="8305800" y="4923473"/>
            <a:ext cx="3200400" cy="1134427"/>
          </a:xfrm>
          <a:prstGeom prst="roundRect">
            <a:avLst>
              <a:gd name="adj" fmla="val 11755"/>
            </a:avLst>
          </a:prstGeom>
          <a:solidFill>
            <a:srgbClr val="F7F9FA"/>
          </a:solidFill>
          <a:ln/>
        </p:spPr>
        <p:txBody>
          <a:bodyPr/>
          <a:lstStyle/>
          <a:p>
            <a:endParaRPr lang="ru-UA"/>
          </a:p>
        </p:txBody>
      </p:sp>
      <p:sp>
        <p:nvSpPr>
          <p:cNvPr id="20" name="Shape 14"/>
          <p:cNvSpPr/>
          <p:nvPr/>
        </p:nvSpPr>
        <p:spPr>
          <a:xfrm>
            <a:off x="8534400" y="5252561"/>
            <a:ext cx="476250" cy="476250"/>
          </a:xfrm>
          <a:prstGeom prst="ellipse">
            <a:avLst/>
          </a:prstGeom>
          <a:solidFill>
            <a:srgbClr val="FFFFFF"/>
          </a:solidFill>
          <a:ln/>
        </p:spPr>
        <p:txBody>
          <a:bodyPr/>
          <a:lstStyle/>
          <a:p>
            <a:endParaRPr lang="ru-UA"/>
          </a:p>
        </p:txBody>
      </p:sp>
      <p:pic>
        <p:nvPicPr>
          <p:cNvPr id="21"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4413" y="5352574"/>
            <a:ext cx="276225" cy="276225"/>
          </a:xfrm>
          <a:prstGeom prst="rect">
            <a:avLst/>
          </a:prstGeom>
        </p:spPr>
      </p:pic>
      <p:sp>
        <p:nvSpPr>
          <p:cNvPr id="22" name="Text 15"/>
          <p:cNvSpPr/>
          <p:nvPr/>
        </p:nvSpPr>
        <p:spPr>
          <a:xfrm>
            <a:off x="9163050" y="5181124"/>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D64352"/>
                </a:solidFill>
                <a:latin typeface="Montserrat" pitchFamily="34" charset="0"/>
                <a:ea typeface="Montserrat" pitchFamily="34" charset="-122"/>
                <a:cs typeface="Montserrat" pitchFamily="34" charset="-120"/>
              </a:rPr>
              <a:t>−52.7</a:t>
            </a:r>
            <a:endParaRPr lang="en-US" sz="2175" dirty="0">
              <a:solidFill>
                <a:srgbClr val="D64352"/>
              </a:solidFill>
            </a:endParaRPr>
          </a:p>
        </p:txBody>
      </p:sp>
      <p:sp>
        <p:nvSpPr>
          <p:cNvPr id="23" name="Text 16"/>
          <p:cNvSpPr/>
          <p:nvPr/>
        </p:nvSpPr>
        <p:spPr>
          <a:xfrm>
            <a:off x="9163050" y="5495449"/>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cost score, 1.4 points better than the global average</a:t>
            </a:r>
            <a:endParaRPr lang="en-US" sz="900" dirty="0"/>
          </a:p>
        </p:txBody>
      </p:sp>
      <p:sp>
        <p:nvSpPr>
          <p:cNvPr id="27" name="Text 36">
            <a:extLst>
              <a:ext uri="{FF2B5EF4-FFF2-40B4-BE49-F238E27FC236}">
                <a16:creationId xmlns:a16="http://schemas.microsoft.com/office/drawing/2014/main" id="{C9EC0AF8-DF81-9942-3FA6-933CA2C4FDF2}"/>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latin typeface="Montserrat" pitchFamily="34" charset="0"/>
                <a:ea typeface="Montserrat" pitchFamily="34" charset="-122"/>
                <a:cs typeface="Montserrat" pitchFamily="34" charset="-120"/>
              </a:rPr>
              <a:t> </a:t>
            </a:r>
            <a:r>
              <a:rPr lang="ru-RU" sz="825" b="1" kern="0" spc="33" dirty="0">
                <a:latin typeface="Montserrat" pitchFamily="34" charset="0"/>
                <a:ea typeface="Montserrat" pitchFamily="34" charset="-122"/>
                <a:cs typeface="Montserrat" pitchFamily="34" charset="-120"/>
              </a:rPr>
              <a:t>0</a:t>
            </a:r>
            <a:r>
              <a:rPr lang="en-GB" sz="825" b="1" kern="0" spc="33" dirty="0">
                <a:latin typeface="Montserrat" pitchFamily="34" charset="0"/>
                <a:ea typeface="Montserrat" pitchFamily="34" charset="-122"/>
                <a:cs typeface="Montserrat" pitchFamily="34" charset="-120"/>
              </a:rPr>
              <a:t>3</a:t>
            </a:r>
            <a:endParaRPr lang="ru-RU" sz="825" b="1" kern="0" spc="33" dirty="0">
              <a:latin typeface="Montserrat" pitchFamily="34" charset="0"/>
              <a:ea typeface="Montserrat" pitchFamily="34" charset="-122"/>
              <a:cs typeface="Montserrat" pitchFamily="34" charset="-120"/>
            </a:endParaRPr>
          </a:p>
          <a:p>
            <a:pPr marL="0" indent="0" algn="r">
              <a:buNone/>
            </a:pPr>
            <a:endParaRPr lang="en-US" sz="825" dirty="0"/>
          </a:p>
        </p:txBody>
      </p:sp>
      <p:sp>
        <p:nvSpPr>
          <p:cNvPr id="28" name="TextBox 27">
            <a:extLst>
              <a:ext uri="{FF2B5EF4-FFF2-40B4-BE49-F238E27FC236}">
                <a16:creationId xmlns:a16="http://schemas.microsoft.com/office/drawing/2014/main" id="{5297A632-E1E5-8EBF-8EF0-43F8E0849A22}"/>
              </a:ext>
            </a:extLst>
          </p:cNvPr>
          <p:cNvSpPr txBox="1"/>
          <p:nvPr/>
        </p:nvSpPr>
        <p:spPr>
          <a:xfrm>
            <a:off x="685800"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dirty="0"/>
          </a:p>
        </p:txBody>
      </p:sp>
      <p:sp>
        <p:nvSpPr>
          <p:cNvPr id="29" name="Text 4">
            <a:extLst>
              <a:ext uri="{FF2B5EF4-FFF2-40B4-BE49-F238E27FC236}">
                <a16:creationId xmlns:a16="http://schemas.microsoft.com/office/drawing/2014/main" id="{2CD44F46-4F3C-1836-1A01-9A852B8EC9FC}"/>
              </a:ext>
            </a:extLst>
          </p:cNvPr>
          <p:cNvSpPr/>
          <p:nvPr/>
        </p:nvSpPr>
        <p:spPr>
          <a:xfrm>
            <a:off x="685800" y="920115"/>
            <a:ext cx="9018307" cy="676789"/>
          </a:xfrm>
          <a:prstGeom prst="rect">
            <a:avLst/>
          </a:prstGeom>
          <a:noFill/>
          <a:ln/>
        </p:spPr>
        <p:txBody>
          <a:bodyPr wrap="square" lIns="25400" tIns="25400" rIns="25400" bIns="25400" rtlCol="0" anchor="t">
            <a:normAutofit/>
          </a:bodyPr>
          <a:lstStyle/>
          <a:p>
            <a:r>
              <a:rPr lang="en-US" sz="3100" b="1" kern="0" spc="-140" dirty="0">
                <a:latin typeface="Montserrat SemiBold" pitchFamily="2" charset="0"/>
              </a:rPr>
              <a:t>Ahead of the sample on </a:t>
            </a:r>
            <a:r>
              <a:rPr lang="en-US" sz="3100" b="1" kern="0" spc="-140" dirty="0">
                <a:solidFill>
                  <a:srgbClr val="00AEEF"/>
                </a:solidFill>
                <a:latin typeface="Montserrat SemiBold" pitchFamily="2" charset="0"/>
              </a:rPr>
              <a:t>key measures </a:t>
            </a:r>
            <a:r>
              <a:rPr lang="en-US" sz="3100" b="1" kern="0" spc="-140" dirty="0">
                <a:latin typeface="Montserrat SemiBold" pitchFamily="2" charset="0"/>
              </a:rPr>
              <a:t>last year</a:t>
            </a:r>
            <a:endParaRPr lang="en-US" sz="3100" b="1" kern="0" spc="-140" dirty="0">
              <a:solidFill>
                <a:srgbClr val="08A7EB"/>
              </a:solidFill>
              <a:latin typeface="Montserrat SemiBold" pitchFamily="2" charset="0"/>
            </a:endParaRPr>
          </a:p>
        </p:txBody>
      </p:sp>
      <p:sp>
        <p:nvSpPr>
          <p:cNvPr id="6" name="Shape 0">
            <a:extLst>
              <a:ext uri="{FF2B5EF4-FFF2-40B4-BE49-F238E27FC236}">
                <a16:creationId xmlns:a16="http://schemas.microsoft.com/office/drawing/2014/main" id="{FC6CC4D7-CA07-8F2A-7421-A93BB78490CC}"/>
              </a:ext>
            </a:extLst>
          </p:cNvPr>
          <p:cNvSpPr/>
          <p:nvPr/>
        </p:nvSpPr>
        <p:spPr>
          <a:xfrm rot="10800000">
            <a:off x="10953750" y="0"/>
            <a:ext cx="1238250" cy="1238250"/>
          </a:xfrm>
          <a:prstGeom prst="rtTriangle">
            <a:avLst/>
          </a:prstGeom>
          <a:gradFill flip="none" rotWithShape="1">
            <a:gsLst>
              <a:gs pos="0">
                <a:srgbClr val="00AEEF"/>
              </a:gs>
              <a:gs pos="92000">
                <a:srgbClr val="5C0696"/>
              </a:gs>
            </a:gsLst>
            <a:lin ang="13500000" scaled="1"/>
            <a:tileRect/>
          </a:gradFill>
          <a:ln/>
        </p:spPr>
        <p:txBody>
          <a:bodyPr/>
          <a:lstStyle/>
          <a:p>
            <a:endParaRPr lang="ru-U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0800000">
            <a:off x="10953749" y="0"/>
            <a:ext cx="1238250" cy="1238250"/>
          </a:xfrm>
          <a:prstGeom prst="rtTriangle">
            <a:avLst/>
          </a:prstGeom>
          <a:gradFill flip="none" rotWithShape="1">
            <a:gsLst>
              <a:gs pos="0">
                <a:srgbClr val="5C0696">
                  <a:alpha val="100000"/>
                </a:srgbClr>
              </a:gs>
              <a:gs pos="100000">
                <a:srgbClr val="485DAA"/>
              </a:gs>
            </a:gsLst>
            <a:lin ang="13500000" scaled="1"/>
            <a:tileRect/>
          </a:gradFill>
          <a:ln/>
        </p:spPr>
        <p:txBody>
          <a:bodyPr/>
          <a:lstStyle/>
          <a:p>
            <a:endParaRPr lang="ru-UA"/>
          </a:p>
        </p:txBody>
      </p:sp>
      <p:sp>
        <p:nvSpPr>
          <p:cNvPr id="4" name="Text 1"/>
          <p:cNvSpPr/>
          <p:nvPr/>
        </p:nvSpPr>
        <p:spPr>
          <a:xfrm>
            <a:off x="685800" y="499110"/>
            <a:ext cx="3156347"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REAL ESTATE v GLOBAL AVERAGE</a:t>
            </a:r>
            <a:endParaRPr lang="en-US" sz="900" dirty="0"/>
          </a:p>
        </p:txBody>
      </p:sp>
      <p:pic>
        <p:nvPicPr>
          <p:cNvPr id="8" name="Image 2" descr="preencoded.png"/>
          <p:cNvPicPr>
            <a:picLocks noChangeAspect="1"/>
          </p:cNvPicPr>
          <p:nvPr/>
        </p:nvPicPr>
        <p:blipFill>
          <a:blip r:embed="rId3"/>
          <a:stretch>
            <a:fillRect/>
          </a:stretch>
        </p:blipFill>
        <p:spPr>
          <a:xfrm>
            <a:off x="685800" y="2190750"/>
            <a:ext cx="7048500" cy="3850005"/>
          </a:xfrm>
          <a:prstGeom prst="rect">
            <a:avLst/>
          </a:prstGeom>
        </p:spPr>
      </p:pic>
      <p:sp>
        <p:nvSpPr>
          <p:cNvPr id="9" name="Shape 4"/>
          <p:cNvSpPr/>
          <p:nvPr/>
        </p:nvSpPr>
        <p:spPr>
          <a:xfrm>
            <a:off x="8305800" y="2190750"/>
            <a:ext cx="3200400" cy="1503045"/>
          </a:xfrm>
          <a:prstGeom prst="roundRect">
            <a:avLst>
              <a:gd name="adj" fmla="val 8872"/>
            </a:avLst>
          </a:prstGeom>
          <a:gradFill rotWithShape="1">
            <a:gsLst>
              <a:gs pos="0">
                <a:srgbClr val="5C0696">
                  <a:alpha val="100000"/>
                </a:srgbClr>
              </a:gs>
              <a:gs pos="100000">
                <a:srgbClr val="485DAA">
                  <a:alpha val="100000"/>
                </a:srgbClr>
              </a:gs>
            </a:gsLst>
            <a:lin ang="2700000" scaled="0"/>
          </a:gradFill>
          <a:ln/>
        </p:spPr>
        <p:txBody>
          <a:bodyPr/>
          <a:lstStyle/>
          <a:p>
            <a:endParaRPr lang="ru-UA"/>
          </a:p>
        </p:txBody>
      </p:sp>
      <p:sp>
        <p:nvSpPr>
          <p:cNvPr id="10" name="Text 5"/>
          <p:cNvSpPr/>
          <p:nvPr/>
        </p:nvSpPr>
        <p:spPr>
          <a:xfrm>
            <a:off x="8553450" y="2400300"/>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FFFFFF">
                    <a:alpha val="85000"/>
                  </a:srgbClr>
                </a:solidFill>
                <a:latin typeface="Montserrat" pitchFamily="34" charset="0"/>
                <a:ea typeface="Montserrat" pitchFamily="34" charset="-122"/>
                <a:cs typeface="Montserrat" pitchFamily="34" charset="-120"/>
              </a:rPr>
              <a:t>GAP TO THE TOP</a:t>
            </a:r>
            <a:endParaRPr lang="en-US" sz="825" dirty="0"/>
          </a:p>
        </p:txBody>
      </p:sp>
      <p:sp>
        <p:nvSpPr>
          <p:cNvPr id="11" name="Text 6"/>
          <p:cNvSpPr/>
          <p:nvPr/>
        </p:nvSpPr>
        <p:spPr>
          <a:xfrm>
            <a:off x="8553450" y="2617470"/>
            <a:ext cx="576858" cy="476250"/>
          </a:xfrm>
          <a:prstGeom prst="rect">
            <a:avLst/>
          </a:prstGeom>
          <a:noFill/>
          <a:ln/>
        </p:spPr>
        <p:txBody>
          <a:bodyPr wrap="square" lIns="25400" tIns="25400" rIns="25400" bIns="25400" rtlCol="0" anchor="t">
            <a:normAutofit lnSpcReduction="10000"/>
          </a:bodyPr>
          <a:lstStyle/>
          <a:p>
            <a:pPr marL="0" indent="0" algn="l">
              <a:lnSpc>
                <a:spcPct val="82143"/>
              </a:lnSpc>
              <a:buNone/>
            </a:pPr>
            <a:r>
              <a:rPr lang="en-US" sz="3450" b="1" kern="0" spc="-103" dirty="0">
                <a:solidFill>
                  <a:srgbClr val="FFFFFF"/>
                </a:solidFill>
                <a:latin typeface="Montserrat" pitchFamily="34" charset="0"/>
                <a:ea typeface="Montserrat" pitchFamily="34" charset="-122"/>
                <a:cs typeface="Montserrat" pitchFamily="34" charset="-120"/>
              </a:rPr>
              <a:t>5.1</a:t>
            </a:r>
            <a:endParaRPr lang="en-US" sz="3450" dirty="0"/>
          </a:p>
        </p:txBody>
      </p:sp>
      <p:sp>
        <p:nvSpPr>
          <p:cNvPr id="12" name="Text 7"/>
          <p:cNvSpPr/>
          <p:nvPr/>
        </p:nvSpPr>
        <p:spPr>
          <a:xfrm>
            <a:off x="9149358" y="2868930"/>
            <a:ext cx="465534" cy="190500"/>
          </a:xfrm>
          <a:prstGeom prst="rect">
            <a:avLst/>
          </a:prstGeom>
          <a:noFill/>
          <a:ln/>
        </p:spPr>
        <p:txBody>
          <a:bodyPr wrap="none" lIns="25400" tIns="25400" rIns="25400" bIns="25400" rtlCol="0" anchor="t">
            <a:normAutofit lnSpcReduction="10000"/>
          </a:bodyPr>
          <a:lstStyle/>
          <a:p>
            <a:pPr marL="0" indent="0" algn="l">
              <a:buNone/>
            </a:pPr>
            <a:r>
              <a:rPr lang="en-US" sz="975" dirty="0">
                <a:solidFill>
                  <a:srgbClr val="FFFFFF">
                    <a:alpha val="85000"/>
                  </a:srgbClr>
                </a:solidFill>
                <a:latin typeface="Montserrat" pitchFamily="34" charset="0"/>
                <a:ea typeface="Montserrat" pitchFamily="34" charset="-122"/>
                <a:cs typeface="Montserrat" pitchFamily="34" charset="-120"/>
              </a:rPr>
              <a:t>points</a:t>
            </a:r>
            <a:endParaRPr lang="en-US" sz="975" dirty="0"/>
          </a:p>
        </p:txBody>
      </p:sp>
      <p:sp>
        <p:nvSpPr>
          <p:cNvPr id="13" name="Text 8"/>
          <p:cNvSpPr/>
          <p:nvPr/>
        </p:nvSpPr>
        <p:spPr>
          <a:xfrm>
            <a:off x="8553450" y="3141345"/>
            <a:ext cx="2786253" cy="381000"/>
          </a:xfrm>
          <a:prstGeom prst="rect">
            <a:avLst/>
          </a:prstGeom>
          <a:noFill/>
          <a:ln/>
        </p:spPr>
        <p:txBody>
          <a:bodyPr wrap="square" lIns="25400" tIns="25400" rIns="25400" bIns="25400" rtlCol="0" anchor="t">
            <a:normAutofit/>
          </a:bodyPr>
          <a:lstStyle/>
          <a:p>
            <a:pPr marL="0" indent="0" algn="l">
              <a:lnSpc>
                <a:spcPct val="118421"/>
              </a:lnSpc>
              <a:buNone/>
            </a:pPr>
            <a:r>
              <a:rPr lang="en-US" sz="938" dirty="0">
                <a:solidFill>
                  <a:srgbClr val="FFFFFF">
                    <a:alpha val="85000"/>
                  </a:srgbClr>
                </a:solidFill>
                <a:latin typeface="Montserrat" pitchFamily="34" charset="0"/>
                <a:ea typeface="Montserrat" pitchFamily="34" charset="-122"/>
                <a:cs typeface="Montserrat" pitchFamily="34" charset="-120"/>
              </a:rPr>
              <a:t>Technology leads league table on +43.3; banking sits between on +41.6</a:t>
            </a:r>
            <a:endParaRPr lang="en-US" sz="938" dirty="0"/>
          </a:p>
        </p:txBody>
      </p:sp>
      <p:sp>
        <p:nvSpPr>
          <p:cNvPr id="14" name="Shape 9"/>
          <p:cNvSpPr/>
          <p:nvPr/>
        </p:nvSpPr>
        <p:spPr>
          <a:xfrm>
            <a:off x="8305800" y="3827145"/>
            <a:ext cx="3200400" cy="1048702"/>
          </a:xfrm>
          <a:prstGeom prst="roundRect">
            <a:avLst>
              <a:gd name="adj" fmla="val 12716"/>
            </a:avLst>
          </a:prstGeom>
          <a:solidFill>
            <a:srgbClr val="F7F9FA"/>
          </a:solidFill>
          <a:ln/>
        </p:spPr>
        <p:txBody>
          <a:bodyPr/>
          <a:lstStyle/>
          <a:p>
            <a:endParaRPr lang="ru-UA"/>
          </a:p>
        </p:txBody>
      </p:sp>
      <p:sp>
        <p:nvSpPr>
          <p:cNvPr id="15" name="Shape 10"/>
          <p:cNvSpPr/>
          <p:nvPr/>
        </p:nvSpPr>
        <p:spPr>
          <a:xfrm>
            <a:off x="8534400" y="4113371"/>
            <a:ext cx="476250" cy="476250"/>
          </a:xfrm>
          <a:prstGeom prst="ellipse">
            <a:avLst/>
          </a:prstGeom>
          <a:solidFill>
            <a:srgbClr val="FFFFFF"/>
          </a:solidFill>
          <a:ln/>
        </p:spPr>
        <p:txBody>
          <a:bodyPr/>
          <a:lstStyle/>
          <a:p>
            <a:endParaRPr lang="ru-UA"/>
          </a:p>
        </p:txBody>
      </p:sp>
      <p:pic>
        <p:nvPicPr>
          <p:cNvPr id="16"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4413" y="4213384"/>
            <a:ext cx="276225" cy="276225"/>
          </a:xfrm>
          <a:prstGeom prst="rect">
            <a:avLst/>
          </a:prstGeom>
        </p:spPr>
      </p:pic>
      <p:sp>
        <p:nvSpPr>
          <p:cNvPr id="17" name="Text 11"/>
          <p:cNvSpPr/>
          <p:nvPr/>
        </p:nvSpPr>
        <p:spPr>
          <a:xfrm>
            <a:off x="9163050" y="4041934"/>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00AEEF"/>
                </a:solidFill>
                <a:latin typeface="Montserrat" pitchFamily="34" charset="0"/>
                <a:ea typeface="Montserrat" pitchFamily="34" charset="-122"/>
                <a:cs typeface="Montserrat" pitchFamily="34" charset="-120"/>
              </a:rPr>
              <a:t>+35.1</a:t>
            </a:r>
            <a:endParaRPr lang="en-US" sz="2175" dirty="0">
              <a:solidFill>
                <a:srgbClr val="00AEEF"/>
              </a:solidFill>
            </a:endParaRPr>
          </a:p>
        </p:txBody>
      </p:sp>
      <p:sp>
        <p:nvSpPr>
          <p:cNvPr id="18" name="Text 12"/>
          <p:cNvSpPr/>
          <p:nvPr/>
        </p:nvSpPr>
        <p:spPr>
          <a:xfrm>
            <a:off x="9163050" y="4356259"/>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full-sample average, 3.1 points below this sector</a:t>
            </a:r>
            <a:endParaRPr lang="en-US" sz="900" dirty="0"/>
          </a:p>
        </p:txBody>
      </p:sp>
      <p:sp>
        <p:nvSpPr>
          <p:cNvPr id="19" name="Shape 13"/>
          <p:cNvSpPr/>
          <p:nvPr/>
        </p:nvSpPr>
        <p:spPr>
          <a:xfrm>
            <a:off x="8305800" y="5009198"/>
            <a:ext cx="3200400" cy="1048702"/>
          </a:xfrm>
          <a:prstGeom prst="roundRect">
            <a:avLst>
              <a:gd name="adj" fmla="val 12716"/>
            </a:avLst>
          </a:prstGeom>
          <a:solidFill>
            <a:srgbClr val="F7F9FA"/>
          </a:solidFill>
          <a:ln/>
        </p:spPr>
        <p:txBody>
          <a:bodyPr/>
          <a:lstStyle/>
          <a:p>
            <a:endParaRPr lang="ru-UA"/>
          </a:p>
        </p:txBody>
      </p:sp>
      <p:sp>
        <p:nvSpPr>
          <p:cNvPr id="20" name="Shape 14"/>
          <p:cNvSpPr/>
          <p:nvPr/>
        </p:nvSpPr>
        <p:spPr>
          <a:xfrm>
            <a:off x="8534400" y="5295424"/>
            <a:ext cx="476250" cy="476250"/>
          </a:xfrm>
          <a:prstGeom prst="ellipse">
            <a:avLst/>
          </a:prstGeom>
          <a:solidFill>
            <a:srgbClr val="FFFFFF"/>
          </a:solidFill>
          <a:ln/>
        </p:spPr>
        <p:txBody>
          <a:bodyPr/>
          <a:lstStyle/>
          <a:p>
            <a:endParaRPr lang="ru-UA"/>
          </a:p>
        </p:txBody>
      </p:sp>
      <p:pic>
        <p:nvPicPr>
          <p:cNvPr id="21"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4413" y="5395436"/>
            <a:ext cx="276225" cy="276225"/>
          </a:xfrm>
          <a:prstGeom prst="rect">
            <a:avLst/>
          </a:prstGeom>
        </p:spPr>
      </p:pic>
      <p:sp>
        <p:nvSpPr>
          <p:cNvPr id="22" name="Text 15"/>
          <p:cNvSpPr/>
          <p:nvPr/>
        </p:nvSpPr>
        <p:spPr>
          <a:xfrm>
            <a:off x="9163050" y="5223986"/>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00AEEF"/>
                </a:solidFill>
                <a:latin typeface="Montserrat" pitchFamily="34" charset="0"/>
                <a:ea typeface="Montserrat" pitchFamily="34" charset="-122"/>
                <a:cs typeface="Montserrat" pitchFamily="34" charset="-120"/>
              </a:rPr>
              <a:t>Top 5</a:t>
            </a:r>
            <a:endParaRPr lang="en-US" sz="2175" dirty="0">
              <a:solidFill>
                <a:srgbClr val="00AEEF"/>
              </a:solidFill>
            </a:endParaRPr>
          </a:p>
        </p:txBody>
      </p:sp>
      <p:sp>
        <p:nvSpPr>
          <p:cNvPr id="23" name="Text 16"/>
          <p:cNvSpPr/>
          <p:nvPr/>
        </p:nvSpPr>
        <p:spPr>
          <a:xfrm>
            <a:off x="9163050" y="5538311"/>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on the business performance pillar; 3rd on investment</a:t>
            </a:r>
            <a:endParaRPr lang="en-US" sz="900" dirty="0"/>
          </a:p>
        </p:txBody>
      </p:sp>
      <p:sp>
        <p:nvSpPr>
          <p:cNvPr id="27" name="Text 36">
            <a:extLst>
              <a:ext uri="{FF2B5EF4-FFF2-40B4-BE49-F238E27FC236}">
                <a16:creationId xmlns:a16="http://schemas.microsoft.com/office/drawing/2014/main" id="{4C2C7880-93C5-E6D5-475A-429642B0CF17}"/>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latin typeface="Montserrat" pitchFamily="34" charset="0"/>
                <a:ea typeface="Montserrat" pitchFamily="34" charset="-122"/>
                <a:cs typeface="Montserrat" pitchFamily="34" charset="-120"/>
              </a:rPr>
              <a:t> </a:t>
            </a:r>
            <a:r>
              <a:rPr lang="ru-RU" sz="825" b="1" kern="0" spc="33" dirty="0">
                <a:latin typeface="Montserrat" pitchFamily="34" charset="0"/>
                <a:ea typeface="Montserrat" pitchFamily="34" charset="-122"/>
                <a:cs typeface="Montserrat" pitchFamily="34" charset="-120"/>
              </a:rPr>
              <a:t>0</a:t>
            </a:r>
            <a:r>
              <a:rPr lang="en-GB" sz="825" b="1" kern="0" spc="33" dirty="0">
                <a:latin typeface="Montserrat" pitchFamily="34" charset="0"/>
                <a:ea typeface="Montserrat" pitchFamily="34" charset="-122"/>
                <a:cs typeface="Montserrat" pitchFamily="34" charset="-120"/>
              </a:rPr>
              <a:t>4</a:t>
            </a:r>
            <a:endParaRPr lang="en-US" sz="825" dirty="0"/>
          </a:p>
        </p:txBody>
      </p:sp>
      <p:sp>
        <p:nvSpPr>
          <p:cNvPr id="28" name="TextBox 27">
            <a:extLst>
              <a:ext uri="{FF2B5EF4-FFF2-40B4-BE49-F238E27FC236}">
                <a16:creationId xmlns:a16="http://schemas.microsoft.com/office/drawing/2014/main" id="{418F5DD1-0CB6-AF04-0C0D-7ACCAA177748}"/>
              </a:ext>
            </a:extLst>
          </p:cNvPr>
          <p:cNvSpPr txBox="1"/>
          <p:nvPr/>
        </p:nvSpPr>
        <p:spPr>
          <a:xfrm>
            <a:off x="685800"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b="1" dirty="0"/>
          </a:p>
        </p:txBody>
      </p:sp>
      <p:sp>
        <p:nvSpPr>
          <p:cNvPr id="29" name="Text 4">
            <a:extLst>
              <a:ext uri="{FF2B5EF4-FFF2-40B4-BE49-F238E27FC236}">
                <a16:creationId xmlns:a16="http://schemas.microsoft.com/office/drawing/2014/main" id="{FFC5CFDC-1C17-4C6E-D6D0-96EF2E5276B2}"/>
              </a:ext>
            </a:extLst>
          </p:cNvPr>
          <p:cNvSpPr/>
          <p:nvPr/>
        </p:nvSpPr>
        <p:spPr>
          <a:xfrm>
            <a:off x="685800" y="920115"/>
            <a:ext cx="6274191" cy="1008771"/>
          </a:xfrm>
          <a:prstGeom prst="rect">
            <a:avLst/>
          </a:prstGeom>
          <a:noFill/>
          <a:ln/>
        </p:spPr>
        <p:txBody>
          <a:bodyPr wrap="square" lIns="25400" tIns="25400" rIns="25400" bIns="25400" rtlCol="0" anchor="t">
            <a:normAutofit fontScale="55000" lnSpcReduction="20000"/>
          </a:bodyPr>
          <a:lstStyle/>
          <a:p>
            <a:pPr>
              <a:lnSpc>
                <a:spcPct val="120000"/>
              </a:lnSpc>
            </a:pPr>
            <a:r>
              <a:rPr lang="en-US" sz="5700" b="1" kern="0" spc="-150" dirty="0">
                <a:latin typeface="Montserrat SemiBold" pitchFamily="2" charset="0"/>
              </a:rPr>
              <a:t>Third of 15 main sectors in the world economy</a:t>
            </a:r>
            <a:endParaRPr lang="en-US" sz="5700" b="1" kern="0" spc="-150" dirty="0">
              <a:solidFill>
                <a:srgbClr val="08A7EB"/>
              </a:solidFill>
              <a:latin typeface="Montserrat SemiBold"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0800000">
            <a:off x="10953750" y="0"/>
            <a:ext cx="1238250" cy="1238250"/>
          </a:xfrm>
          <a:prstGeom prst="rtTriangle">
            <a:avLst/>
          </a:prstGeom>
          <a:gradFill rotWithShape="1">
            <a:gsLst>
              <a:gs pos="0">
                <a:srgbClr val="D64352"/>
              </a:gs>
              <a:gs pos="100000">
                <a:srgbClr val="5C0696">
                  <a:alpha val="100000"/>
                </a:srgbClr>
              </a:gs>
            </a:gsLst>
            <a:lin ang="2700000" scaled="0"/>
          </a:gradFill>
          <a:ln/>
        </p:spPr>
        <p:txBody>
          <a:bodyPr/>
          <a:lstStyle/>
          <a:p>
            <a:endParaRPr lang="ru-UA"/>
          </a:p>
        </p:txBody>
      </p:sp>
      <p:sp>
        <p:nvSpPr>
          <p:cNvPr id="4" name="Text 1"/>
          <p:cNvSpPr/>
          <p:nvPr/>
        </p:nvSpPr>
        <p:spPr>
          <a:xfrm>
            <a:off x="685800" y="499110"/>
            <a:ext cx="1428345"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THE COST SQUEEZE</a:t>
            </a:r>
            <a:endParaRPr lang="en-US" sz="900" dirty="0"/>
          </a:p>
        </p:txBody>
      </p:sp>
      <p:pic>
        <p:nvPicPr>
          <p:cNvPr id="8" name="Image 2" descr="preencoded.png"/>
          <p:cNvPicPr>
            <a:picLocks noChangeAspect="1"/>
          </p:cNvPicPr>
          <p:nvPr/>
        </p:nvPicPr>
        <p:blipFill>
          <a:blip r:embed="rId3"/>
          <a:stretch>
            <a:fillRect/>
          </a:stretch>
        </p:blipFill>
        <p:spPr>
          <a:xfrm>
            <a:off x="685800" y="2190750"/>
            <a:ext cx="7048500" cy="3857625"/>
          </a:xfrm>
          <a:prstGeom prst="rect">
            <a:avLst/>
          </a:prstGeom>
        </p:spPr>
      </p:pic>
      <p:sp>
        <p:nvSpPr>
          <p:cNvPr id="9" name="Shape 4"/>
          <p:cNvSpPr/>
          <p:nvPr/>
        </p:nvSpPr>
        <p:spPr>
          <a:xfrm>
            <a:off x="8305800" y="2190750"/>
            <a:ext cx="3200400" cy="1341120"/>
          </a:xfrm>
          <a:prstGeom prst="roundRect">
            <a:avLst>
              <a:gd name="adj" fmla="val 9943"/>
            </a:avLst>
          </a:prstGeom>
          <a:gradFill rotWithShape="1">
            <a:gsLst>
              <a:gs pos="0">
                <a:srgbClr val="D64352">
                  <a:alpha val="100000"/>
                </a:srgbClr>
              </a:gs>
              <a:gs pos="100000">
                <a:srgbClr val="5C0696">
                  <a:alpha val="100000"/>
                </a:srgbClr>
              </a:gs>
            </a:gsLst>
            <a:lin ang="2700000" scaled="0"/>
          </a:gradFill>
          <a:ln/>
        </p:spPr>
        <p:txBody>
          <a:bodyPr/>
          <a:lstStyle/>
          <a:p>
            <a:endParaRPr lang="ru-UA"/>
          </a:p>
        </p:txBody>
      </p:sp>
      <p:sp>
        <p:nvSpPr>
          <p:cNvPr id="10" name="Text 5"/>
          <p:cNvSpPr/>
          <p:nvPr/>
        </p:nvSpPr>
        <p:spPr>
          <a:xfrm>
            <a:off x="8553450" y="2400300"/>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FFFFFF">
                    <a:alpha val="85000"/>
                  </a:srgbClr>
                </a:solidFill>
                <a:latin typeface="Montserrat" pitchFamily="34" charset="0"/>
                <a:ea typeface="Montserrat" pitchFamily="34" charset="-122"/>
                <a:cs typeface="Montserrat" pitchFamily="34" charset="-120"/>
              </a:rPr>
              <a:t>WHAT WILL PUSH COSTS UP</a:t>
            </a:r>
            <a:endParaRPr lang="en-US" sz="825" dirty="0"/>
          </a:p>
        </p:txBody>
      </p:sp>
      <p:sp>
        <p:nvSpPr>
          <p:cNvPr id="11" name="Text 6"/>
          <p:cNvSpPr/>
          <p:nvPr/>
        </p:nvSpPr>
        <p:spPr>
          <a:xfrm>
            <a:off x="8553450" y="2636520"/>
            <a:ext cx="285750"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b="1" dirty="0">
                <a:solidFill>
                  <a:srgbClr val="FFFFFF"/>
                </a:solidFill>
                <a:latin typeface="Montserrat" pitchFamily="34" charset="0"/>
                <a:ea typeface="Montserrat" pitchFamily="34" charset="-122"/>
                <a:cs typeface="Montserrat" pitchFamily="34" charset="-120"/>
              </a:rPr>
              <a:t>01</a:t>
            </a:r>
            <a:endParaRPr lang="en-US" sz="975" dirty="0"/>
          </a:p>
        </p:txBody>
      </p:sp>
      <p:sp>
        <p:nvSpPr>
          <p:cNvPr id="12" name="Text 7"/>
          <p:cNvSpPr/>
          <p:nvPr/>
        </p:nvSpPr>
        <p:spPr>
          <a:xfrm>
            <a:off x="8877300" y="2636520"/>
            <a:ext cx="2257901"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dirty="0">
                <a:solidFill>
                  <a:srgbClr val="FFFFFF"/>
                </a:solidFill>
                <a:latin typeface="Montserrat" pitchFamily="34" charset="0"/>
                <a:ea typeface="Montserrat" pitchFamily="34" charset="-122"/>
                <a:cs typeface="Montserrat" pitchFamily="34" charset="-120"/>
              </a:rPr>
              <a:t>Interest rates and financing costs</a:t>
            </a:r>
            <a:endParaRPr lang="en-US" sz="975" dirty="0"/>
          </a:p>
        </p:txBody>
      </p:sp>
      <p:sp>
        <p:nvSpPr>
          <p:cNvPr id="13" name="Text 8"/>
          <p:cNvSpPr/>
          <p:nvPr/>
        </p:nvSpPr>
        <p:spPr>
          <a:xfrm>
            <a:off x="8553450" y="2893695"/>
            <a:ext cx="285750"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b="1" dirty="0">
                <a:solidFill>
                  <a:srgbClr val="FFFFFF"/>
                </a:solidFill>
                <a:latin typeface="Montserrat" pitchFamily="34" charset="0"/>
                <a:ea typeface="Montserrat" pitchFamily="34" charset="-122"/>
                <a:cs typeface="Montserrat" pitchFamily="34" charset="-120"/>
              </a:rPr>
              <a:t>02</a:t>
            </a:r>
            <a:endParaRPr lang="en-US" sz="975" dirty="0"/>
          </a:p>
        </p:txBody>
      </p:sp>
      <p:sp>
        <p:nvSpPr>
          <p:cNvPr id="14" name="Text 9"/>
          <p:cNvSpPr/>
          <p:nvPr/>
        </p:nvSpPr>
        <p:spPr>
          <a:xfrm>
            <a:off x="8877300" y="2893695"/>
            <a:ext cx="1243608"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dirty="0">
                <a:solidFill>
                  <a:srgbClr val="FFFFFF"/>
                </a:solidFill>
                <a:latin typeface="Montserrat" pitchFamily="34" charset="0"/>
                <a:ea typeface="Montserrat" pitchFamily="34" charset="-122"/>
                <a:cs typeface="Montserrat" pitchFamily="34" charset="-120"/>
              </a:rPr>
              <a:t>Raw material costs</a:t>
            </a:r>
            <a:endParaRPr lang="en-US" sz="975" dirty="0"/>
          </a:p>
        </p:txBody>
      </p:sp>
      <p:sp>
        <p:nvSpPr>
          <p:cNvPr id="15" name="Text 10"/>
          <p:cNvSpPr/>
          <p:nvPr/>
        </p:nvSpPr>
        <p:spPr>
          <a:xfrm>
            <a:off x="8553450" y="3150870"/>
            <a:ext cx="285750"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b="1" dirty="0">
                <a:solidFill>
                  <a:srgbClr val="FFFFFF"/>
                </a:solidFill>
                <a:latin typeface="Montserrat" pitchFamily="34" charset="0"/>
                <a:ea typeface="Montserrat" pitchFamily="34" charset="-122"/>
                <a:cs typeface="Montserrat" pitchFamily="34" charset="-120"/>
              </a:rPr>
              <a:t>03</a:t>
            </a:r>
            <a:endParaRPr lang="en-US" sz="975" dirty="0"/>
          </a:p>
        </p:txBody>
      </p:sp>
      <p:sp>
        <p:nvSpPr>
          <p:cNvPr id="16" name="Text 11"/>
          <p:cNvSpPr/>
          <p:nvPr/>
        </p:nvSpPr>
        <p:spPr>
          <a:xfrm>
            <a:off x="8877300" y="3150870"/>
            <a:ext cx="1490293" cy="209550"/>
          </a:xfrm>
          <a:prstGeom prst="rect">
            <a:avLst/>
          </a:prstGeom>
          <a:noFill/>
          <a:ln/>
        </p:spPr>
        <p:txBody>
          <a:bodyPr wrap="square" lIns="25400" tIns="25400" rIns="25400" bIns="25400" rtlCol="0" anchor="t">
            <a:normAutofit/>
          </a:bodyPr>
          <a:lstStyle/>
          <a:p>
            <a:pPr marL="0" indent="0" algn="l">
              <a:lnSpc>
                <a:spcPct val="112500"/>
              </a:lnSpc>
              <a:buNone/>
            </a:pPr>
            <a:r>
              <a:rPr lang="en-US" sz="975" dirty="0">
                <a:solidFill>
                  <a:srgbClr val="FFFFFF"/>
                </a:solidFill>
                <a:latin typeface="Montserrat" pitchFamily="34" charset="0"/>
                <a:ea typeface="Montserrat" pitchFamily="34" charset="-122"/>
                <a:cs typeface="Montserrat" pitchFamily="34" charset="-120"/>
              </a:rPr>
              <a:t>Utilities and fuel costs</a:t>
            </a:r>
            <a:endParaRPr lang="en-US" sz="975" dirty="0"/>
          </a:p>
        </p:txBody>
      </p:sp>
      <p:sp>
        <p:nvSpPr>
          <p:cNvPr id="17" name="Shape 12"/>
          <p:cNvSpPr/>
          <p:nvPr/>
        </p:nvSpPr>
        <p:spPr>
          <a:xfrm>
            <a:off x="8305800" y="3665220"/>
            <a:ext cx="3200400" cy="1129665"/>
          </a:xfrm>
          <a:prstGeom prst="roundRect">
            <a:avLst>
              <a:gd name="adj" fmla="val 11804"/>
            </a:avLst>
          </a:prstGeom>
          <a:solidFill>
            <a:srgbClr val="F7F9FA"/>
          </a:solidFill>
          <a:ln/>
        </p:spPr>
        <p:txBody>
          <a:bodyPr/>
          <a:lstStyle/>
          <a:p>
            <a:endParaRPr lang="ru-UA"/>
          </a:p>
        </p:txBody>
      </p:sp>
      <p:sp>
        <p:nvSpPr>
          <p:cNvPr id="18" name="Shape 13"/>
          <p:cNvSpPr/>
          <p:nvPr/>
        </p:nvSpPr>
        <p:spPr>
          <a:xfrm>
            <a:off x="8534400" y="3991928"/>
            <a:ext cx="476250" cy="476250"/>
          </a:xfrm>
          <a:prstGeom prst="ellipse">
            <a:avLst/>
          </a:prstGeom>
          <a:solidFill>
            <a:srgbClr val="FFFFFF"/>
          </a:solidFill>
          <a:ln/>
        </p:spPr>
        <p:txBody>
          <a:bodyPr/>
          <a:lstStyle/>
          <a:p>
            <a:endParaRPr lang="ru-UA"/>
          </a:p>
        </p:txBody>
      </p:sp>
      <p:pic>
        <p:nvPicPr>
          <p:cNvPr id="19"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4413" y="4091940"/>
            <a:ext cx="276225" cy="276225"/>
          </a:xfrm>
          <a:prstGeom prst="rect">
            <a:avLst/>
          </a:prstGeom>
        </p:spPr>
      </p:pic>
      <p:sp>
        <p:nvSpPr>
          <p:cNvPr id="20" name="Text 14"/>
          <p:cNvSpPr/>
          <p:nvPr/>
        </p:nvSpPr>
        <p:spPr>
          <a:xfrm>
            <a:off x="9163050" y="3920490"/>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D64352"/>
                </a:solidFill>
                <a:latin typeface="Montserrat" pitchFamily="34" charset="0"/>
                <a:ea typeface="Montserrat" pitchFamily="34" charset="-122"/>
                <a:cs typeface="Montserrat" pitchFamily="34" charset="-120"/>
              </a:rPr>
              <a:t>68.8%</a:t>
            </a:r>
            <a:endParaRPr lang="en-US" sz="2175" dirty="0">
              <a:solidFill>
                <a:srgbClr val="D64352"/>
              </a:solidFill>
            </a:endParaRPr>
          </a:p>
        </p:txBody>
      </p:sp>
      <p:sp>
        <p:nvSpPr>
          <p:cNvPr id="21" name="Text 15"/>
          <p:cNvSpPr/>
          <p:nvPr/>
        </p:nvSpPr>
        <p:spPr>
          <a:xfrm>
            <a:off x="9163050" y="4234815"/>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expect costs to rise next year; 14.0% expect a fall</a:t>
            </a:r>
            <a:endParaRPr lang="en-US" sz="900" dirty="0"/>
          </a:p>
        </p:txBody>
      </p:sp>
      <p:sp>
        <p:nvSpPr>
          <p:cNvPr id="22" name="Shape 16"/>
          <p:cNvSpPr/>
          <p:nvPr/>
        </p:nvSpPr>
        <p:spPr>
          <a:xfrm>
            <a:off x="8305800" y="4928235"/>
            <a:ext cx="3200400" cy="1129665"/>
          </a:xfrm>
          <a:prstGeom prst="roundRect">
            <a:avLst>
              <a:gd name="adj" fmla="val 11804"/>
            </a:avLst>
          </a:prstGeom>
          <a:solidFill>
            <a:srgbClr val="F7F9FA"/>
          </a:solidFill>
          <a:ln/>
        </p:spPr>
        <p:txBody>
          <a:bodyPr/>
          <a:lstStyle/>
          <a:p>
            <a:endParaRPr lang="ru-UA"/>
          </a:p>
        </p:txBody>
      </p:sp>
      <p:sp>
        <p:nvSpPr>
          <p:cNvPr id="23" name="Shape 17"/>
          <p:cNvSpPr/>
          <p:nvPr/>
        </p:nvSpPr>
        <p:spPr>
          <a:xfrm>
            <a:off x="8534400" y="5254943"/>
            <a:ext cx="476250" cy="476250"/>
          </a:xfrm>
          <a:prstGeom prst="ellipse">
            <a:avLst/>
          </a:prstGeom>
          <a:solidFill>
            <a:srgbClr val="FFFFFF"/>
          </a:solidFill>
          <a:ln/>
        </p:spPr>
        <p:txBody>
          <a:bodyPr/>
          <a:lstStyle/>
          <a:p>
            <a:endParaRPr lang="ru-UA"/>
          </a:p>
        </p:txBody>
      </p:sp>
      <p:pic>
        <p:nvPicPr>
          <p:cNvPr id="24"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4413" y="5354955"/>
            <a:ext cx="276225" cy="276225"/>
          </a:xfrm>
          <a:prstGeom prst="rect">
            <a:avLst/>
          </a:prstGeom>
        </p:spPr>
      </p:pic>
      <p:sp>
        <p:nvSpPr>
          <p:cNvPr id="25" name="Text 18"/>
          <p:cNvSpPr/>
          <p:nvPr/>
        </p:nvSpPr>
        <p:spPr>
          <a:xfrm>
            <a:off x="9163050" y="5183505"/>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D64352"/>
                </a:solidFill>
                <a:latin typeface="Montserrat" pitchFamily="34" charset="0"/>
                <a:ea typeface="Montserrat" pitchFamily="34" charset="-122"/>
                <a:cs typeface="Montserrat" pitchFamily="34" charset="-120"/>
              </a:rPr>
              <a:t>9.9</a:t>
            </a:r>
            <a:endParaRPr lang="en-US" sz="2175" dirty="0">
              <a:solidFill>
                <a:srgbClr val="D64352"/>
              </a:solidFill>
            </a:endParaRPr>
          </a:p>
        </p:txBody>
      </p:sp>
      <p:sp>
        <p:nvSpPr>
          <p:cNvPr id="26" name="Text 19"/>
          <p:cNvSpPr/>
          <p:nvPr/>
        </p:nvSpPr>
        <p:spPr>
          <a:xfrm>
            <a:off x="9163050" y="5497830"/>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points worse than the sample on expected costs</a:t>
            </a:r>
            <a:endParaRPr lang="en-US" sz="900" dirty="0"/>
          </a:p>
        </p:txBody>
      </p:sp>
      <p:sp>
        <p:nvSpPr>
          <p:cNvPr id="30" name="Text 36">
            <a:extLst>
              <a:ext uri="{FF2B5EF4-FFF2-40B4-BE49-F238E27FC236}">
                <a16:creationId xmlns:a16="http://schemas.microsoft.com/office/drawing/2014/main" id="{821AC9AA-2EA8-1A0A-54DB-176159089B12}"/>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latin typeface="Montserrat" pitchFamily="34" charset="0"/>
                <a:ea typeface="Montserrat" pitchFamily="34" charset="-122"/>
                <a:cs typeface="Montserrat" pitchFamily="34" charset="-120"/>
              </a:rPr>
              <a:t> </a:t>
            </a:r>
            <a:r>
              <a:rPr lang="ru-RU" sz="825" b="1" kern="0" spc="33" dirty="0">
                <a:latin typeface="Montserrat" pitchFamily="34" charset="0"/>
                <a:ea typeface="Montserrat" pitchFamily="34" charset="-122"/>
                <a:cs typeface="Montserrat" pitchFamily="34" charset="-120"/>
              </a:rPr>
              <a:t>0</a:t>
            </a:r>
            <a:r>
              <a:rPr lang="en-GB" sz="825" b="1" kern="0" spc="33" dirty="0">
                <a:latin typeface="Montserrat" pitchFamily="34" charset="0"/>
                <a:ea typeface="Montserrat" pitchFamily="34" charset="-122"/>
                <a:cs typeface="Montserrat" pitchFamily="34" charset="-120"/>
              </a:rPr>
              <a:t>5</a:t>
            </a:r>
            <a:endParaRPr lang="en-US" sz="825" dirty="0"/>
          </a:p>
        </p:txBody>
      </p:sp>
      <p:sp>
        <p:nvSpPr>
          <p:cNvPr id="31" name="TextBox 30">
            <a:extLst>
              <a:ext uri="{FF2B5EF4-FFF2-40B4-BE49-F238E27FC236}">
                <a16:creationId xmlns:a16="http://schemas.microsoft.com/office/drawing/2014/main" id="{C9ABF8A1-A8CD-505C-8B83-94C338E73F1A}"/>
              </a:ext>
            </a:extLst>
          </p:cNvPr>
          <p:cNvSpPr txBox="1"/>
          <p:nvPr/>
        </p:nvSpPr>
        <p:spPr>
          <a:xfrm>
            <a:off x="650631"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dirty="0"/>
          </a:p>
        </p:txBody>
      </p:sp>
      <p:sp>
        <p:nvSpPr>
          <p:cNvPr id="32" name="Text 4">
            <a:extLst>
              <a:ext uri="{FF2B5EF4-FFF2-40B4-BE49-F238E27FC236}">
                <a16:creationId xmlns:a16="http://schemas.microsoft.com/office/drawing/2014/main" id="{6301A084-98BE-E7FC-EA1E-D3F47AA87F40}"/>
              </a:ext>
            </a:extLst>
          </p:cNvPr>
          <p:cNvSpPr/>
          <p:nvPr/>
        </p:nvSpPr>
        <p:spPr>
          <a:xfrm>
            <a:off x="650630" y="920115"/>
            <a:ext cx="8845795" cy="864870"/>
          </a:xfrm>
          <a:prstGeom prst="rect">
            <a:avLst/>
          </a:prstGeom>
          <a:noFill/>
          <a:ln/>
        </p:spPr>
        <p:txBody>
          <a:bodyPr wrap="square" lIns="25400" tIns="25400" rIns="25400" bIns="25400" rtlCol="0" anchor="t">
            <a:noAutofit/>
          </a:bodyPr>
          <a:lstStyle/>
          <a:p>
            <a:pPr marL="0" indent="0" algn="l">
              <a:buNone/>
            </a:pPr>
            <a:r>
              <a:rPr lang="en-US" sz="3100" b="1" kern="0" spc="-140" dirty="0">
                <a:latin typeface="Montserrat SemiBold" pitchFamily="2" charset="0"/>
              </a:rPr>
              <a:t>Real estate more worried about costs this year than other main industries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0800000">
            <a:off x="10953750" y="0"/>
            <a:ext cx="1238250" cy="1238250"/>
          </a:xfrm>
          <a:prstGeom prst="rtTriangle">
            <a:avLst/>
          </a:prstGeom>
          <a:gradFill rotWithShape="1">
            <a:gsLst>
              <a:gs pos="0">
                <a:srgbClr val="004C6C">
                  <a:alpha val="100000"/>
                </a:srgbClr>
              </a:gs>
              <a:gs pos="100000">
                <a:srgbClr val="16B685">
                  <a:alpha val="100000"/>
                </a:srgbClr>
              </a:gs>
            </a:gsLst>
            <a:lin ang="2700000" scaled="0"/>
          </a:gradFill>
          <a:ln/>
        </p:spPr>
        <p:txBody>
          <a:bodyPr/>
          <a:lstStyle/>
          <a:p>
            <a:endParaRPr lang="ru-UA"/>
          </a:p>
        </p:txBody>
      </p:sp>
      <p:sp>
        <p:nvSpPr>
          <p:cNvPr id="4" name="Text 1"/>
          <p:cNvSpPr/>
          <p:nvPr/>
        </p:nvSpPr>
        <p:spPr>
          <a:xfrm>
            <a:off x="685800" y="499110"/>
            <a:ext cx="2057388"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INVESTMENT AND OUTLOOK</a:t>
            </a:r>
            <a:endParaRPr lang="en-US" sz="900" dirty="0"/>
          </a:p>
        </p:txBody>
      </p:sp>
      <p:pic>
        <p:nvPicPr>
          <p:cNvPr id="8" name="Image 2" descr="preencoded.png"/>
          <p:cNvPicPr>
            <a:picLocks noChangeAspect="1"/>
          </p:cNvPicPr>
          <p:nvPr/>
        </p:nvPicPr>
        <p:blipFill>
          <a:blip r:embed="rId3"/>
          <a:stretch>
            <a:fillRect/>
          </a:stretch>
        </p:blipFill>
        <p:spPr>
          <a:xfrm>
            <a:off x="685800" y="2190750"/>
            <a:ext cx="7048500" cy="3857625"/>
          </a:xfrm>
          <a:prstGeom prst="rect">
            <a:avLst/>
          </a:prstGeom>
        </p:spPr>
      </p:pic>
      <p:sp>
        <p:nvSpPr>
          <p:cNvPr id="9" name="Shape 4"/>
          <p:cNvSpPr/>
          <p:nvPr/>
        </p:nvSpPr>
        <p:spPr>
          <a:xfrm>
            <a:off x="8305800" y="2190750"/>
            <a:ext cx="3200400" cy="1503045"/>
          </a:xfrm>
          <a:prstGeom prst="roundRect">
            <a:avLst>
              <a:gd name="adj" fmla="val 8872"/>
            </a:avLst>
          </a:prstGeom>
          <a:gradFill rotWithShape="1">
            <a:gsLst>
              <a:gs pos="0">
                <a:srgbClr val="004C6C">
                  <a:alpha val="100000"/>
                </a:srgbClr>
              </a:gs>
              <a:gs pos="100000">
                <a:srgbClr val="16B685">
                  <a:alpha val="100000"/>
                </a:srgbClr>
              </a:gs>
            </a:gsLst>
            <a:lin ang="2700000" scaled="0"/>
          </a:gradFill>
          <a:ln/>
        </p:spPr>
        <p:txBody>
          <a:bodyPr/>
          <a:lstStyle/>
          <a:p>
            <a:endParaRPr lang="ru-UA"/>
          </a:p>
        </p:txBody>
      </p:sp>
      <p:sp>
        <p:nvSpPr>
          <p:cNvPr id="10" name="Text 5"/>
          <p:cNvSpPr/>
          <p:nvPr/>
        </p:nvSpPr>
        <p:spPr>
          <a:xfrm>
            <a:off x="8553450" y="2400300"/>
            <a:ext cx="2975610" cy="160020"/>
          </a:xfrm>
          <a:prstGeom prst="rect">
            <a:avLst/>
          </a:prstGeom>
          <a:noFill/>
          <a:ln/>
        </p:spPr>
        <p:txBody>
          <a:bodyPr wrap="square" lIns="25400" tIns="25400" rIns="25400" bIns="25400" rtlCol="0" anchor="t">
            <a:normAutofit fontScale="92500" lnSpcReduction="20000"/>
          </a:bodyPr>
          <a:lstStyle/>
          <a:p>
            <a:pPr marL="0" indent="0" algn="l">
              <a:buNone/>
            </a:pPr>
            <a:r>
              <a:rPr lang="en-US" sz="825" b="1" kern="0" spc="50" dirty="0">
                <a:solidFill>
                  <a:srgbClr val="FFFFFF">
                    <a:alpha val="85000"/>
                  </a:srgbClr>
                </a:solidFill>
                <a:latin typeface="Montserrat" pitchFamily="34" charset="0"/>
                <a:ea typeface="Montserrat" pitchFamily="34" charset="-122"/>
                <a:cs typeface="Montserrat" pitchFamily="34" charset="-120"/>
              </a:rPr>
              <a:t>INVESTMENT ACTIVITY, LAST YEAR</a:t>
            </a:r>
            <a:endParaRPr lang="en-US" sz="825" dirty="0"/>
          </a:p>
        </p:txBody>
      </p:sp>
      <p:sp>
        <p:nvSpPr>
          <p:cNvPr id="11" name="Text 6"/>
          <p:cNvSpPr/>
          <p:nvPr/>
        </p:nvSpPr>
        <p:spPr>
          <a:xfrm>
            <a:off x="8553450" y="2684763"/>
            <a:ext cx="1255633" cy="476250"/>
          </a:xfrm>
          <a:prstGeom prst="rect">
            <a:avLst/>
          </a:prstGeom>
          <a:noFill/>
          <a:ln/>
        </p:spPr>
        <p:txBody>
          <a:bodyPr wrap="square" lIns="25400" tIns="25400" rIns="25400" bIns="25400" rtlCol="0" anchor="t">
            <a:normAutofit lnSpcReduction="10000"/>
          </a:bodyPr>
          <a:lstStyle/>
          <a:p>
            <a:pPr marL="0" indent="0" algn="l">
              <a:lnSpc>
                <a:spcPct val="82143"/>
              </a:lnSpc>
              <a:buNone/>
            </a:pPr>
            <a:r>
              <a:rPr lang="en-US" sz="3450" b="1" kern="0" spc="-103" dirty="0">
                <a:solidFill>
                  <a:srgbClr val="FFFFFF"/>
                </a:solidFill>
                <a:latin typeface="Montserrat" pitchFamily="34" charset="0"/>
                <a:ea typeface="Montserrat" pitchFamily="34" charset="-122"/>
                <a:cs typeface="Montserrat" pitchFamily="34" charset="-120"/>
              </a:rPr>
              <a:t>+68.8</a:t>
            </a:r>
            <a:endParaRPr lang="en-US" sz="3450" dirty="0"/>
          </a:p>
        </p:txBody>
      </p:sp>
      <p:sp>
        <p:nvSpPr>
          <p:cNvPr id="12" name="Text 7"/>
          <p:cNvSpPr/>
          <p:nvPr/>
        </p:nvSpPr>
        <p:spPr>
          <a:xfrm>
            <a:off x="9828134" y="2868930"/>
            <a:ext cx="577453" cy="190500"/>
          </a:xfrm>
          <a:prstGeom prst="rect">
            <a:avLst/>
          </a:prstGeom>
          <a:noFill/>
          <a:ln/>
        </p:spPr>
        <p:txBody>
          <a:bodyPr wrap="none" lIns="25400" tIns="25400" rIns="25400" bIns="25400" rtlCol="0" anchor="t">
            <a:normAutofit lnSpcReduction="10000"/>
          </a:bodyPr>
          <a:lstStyle/>
          <a:p>
            <a:pPr marL="0" indent="0" algn="l">
              <a:buNone/>
            </a:pPr>
            <a:r>
              <a:rPr lang="en-US" sz="975" dirty="0">
                <a:solidFill>
                  <a:srgbClr val="FFFFFF">
                    <a:alpha val="85000"/>
                  </a:srgbClr>
                </a:solidFill>
                <a:latin typeface="Montserrat" pitchFamily="34" charset="0"/>
                <a:ea typeface="Montserrat" pitchFamily="34" charset="-122"/>
                <a:cs typeface="Montserrat" pitchFamily="34" charset="-120"/>
              </a:rPr>
              <a:t>3rd of 15</a:t>
            </a:r>
            <a:endParaRPr lang="en-US" sz="975" dirty="0"/>
          </a:p>
        </p:txBody>
      </p:sp>
      <p:sp>
        <p:nvSpPr>
          <p:cNvPr id="13" name="Text 8"/>
          <p:cNvSpPr/>
          <p:nvPr/>
        </p:nvSpPr>
        <p:spPr>
          <a:xfrm>
            <a:off x="8553450" y="3141345"/>
            <a:ext cx="2786253" cy="381000"/>
          </a:xfrm>
          <a:prstGeom prst="rect">
            <a:avLst/>
          </a:prstGeom>
          <a:noFill/>
          <a:ln/>
        </p:spPr>
        <p:txBody>
          <a:bodyPr wrap="square" lIns="25400" tIns="25400" rIns="25400" bIns="25400" rtlCol="0" anchor="t">
            <a:normAutofit/>
          </a:bodyPr>
          <a:lstStyle/>
          <a:p>
            <a:pPr marL="0" indent="0" algn="l">
              <a:lnSpc>
                <a:spcPct val="118421"/>
              </a:lnSpc>
              <a:buNone/>
            </a:pPr>
            <a:r>
              <a:rPr lang="en-US" sz="938" dirty="0">
                <a:solidFill>
                  <a:srgbClr val="FFFFFF">
                    <a:alpha val="85000"/>
                  </a:srgbClr>
                </a:solidFill>
                <a:latin typeface="Montserrat" pitchFamily="34" charset="0"/>
                <a:ea typeface="Montserrat" pitchFamily="34" charset="-122"/>
                <a:cs typeface="Montserrat" pitchFamily="34" charset="-120"/>
              </a:rPr>
              <a:t>Behind technology and banking; 5.1 points above the global average</a:t>
            </a:r>
            <a:endParaRPr lang="en-US" sz="938" dirty="0"/>
          </a:p>
        </p:txBody>
      </p:sp>
      <p:sp>
        <p:nvSpPr>
          <p:cNvPr id="14" name="Shape 9"/>
          <p:cNvSpPr/>
          <p:nvPr/>
        </p:nvSpPr>
        <p:spPr>
          <a:xfrm>
            <a:off x="8305800" y="3827145"/>
            <a:ext cx="3200400" cy="1048702"/>
          </a:xfrm>
          <a:prstGeom prst="roundRect">
            <a:avLst>
              <a:gd name="adj" fmla="val 12716"/>
            </a:avLst>
          </a:prstGeom>
          <a:solidFill>
            <a:srgbClr val="F7F9FA"/>
          </a:solidFill>
          <a:ln/>
        </p:spPr>
        <p:txBody>
          <a:bodyPr/>
          <a:lstStyle/>
          <a:p>
            <a:endParaRPr lang="ru-UA"/>
          </a:p>
        </p:txBody>
      </p:sp>
      <p:sp>
        <p:nvSpPr>
          <p:cNvPr id="15" name="Shape 10"/>
          <p:cNvSpPr/>
          <p:nvPr/>
        </p:nvSpPr>
        <p:spPr>
          <a:xfrm>
            <a:off x="8534400" y="4113371"/>
            <a:ext cx="476250" cy="476250"/>
          </a:xfrm>
          <a:prstGeom prst="ellipse">
            <a:avLst/>
          </a:prstGeom>
          <a:solidFill>
            <a:srgbClr val="FFFFFF"/>
          </a:solidFill>
          <a:ln/>
        </p:spPr>
        <p:txBody>
          <a:bodyPr/>
          <a:lstStyle/>
          <a:p>
            <a:endParaRPr lang="ru-UA"/>
          </a:p>
        </p:txBody>
      </p:sp>
      <p:pic>
        <p:nvPicPr>
          <p:cNvPr id="16"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4413" y="4213384"/>
            <a:ext cx="276225" cy="276225"/>
          </a:xfrm>
          <a:prstGeom prst="rect">
            <a:avLst/>
          </a:prstGeom>
        </p:spPr>
      </p:pic>
      <p:sp>
        <p:nvSpPr>
          <p:cNvPr id="17" name="Text 11"/>
          <p:cNvSpPr/>
          <p:nvPr/>
        </p:nvSpPr>
        <p:spPr>
          <a:xfrm>
            <a:off x="9163050" y="4041934"/>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00AEEF"/>
                </a:solidFill>
                <a:latin typeface="Montserrat" pitchFamily="34" charset="0"/>
                <a:ea typeface="Montserrat" pitchFamily="34" charset="-122"/>
                <a:cs typeface="Montserrat" pitchFamily="34" charset="-120"/>
              </a:rPr>
              <a:t>62.4%</a:t>
            </a:r>
            <a:endParaRPr lang="en-US" sz="2175" dirty="0">
              <a:solidFill>
                <a:srgbClr val="00AEEF"/>
              </a:solidFill>
            </a:endParaRPr>
          </a:p>
        </p:txBody>
      </p:sp>
      <p:sp>
        <p:nvSpPr>
          <p:cNvPr id="18" name="Text 12"/>
          <p:cNvSpPr/>
          <p:nvPr/>
        </p:nvSpPr>
        <p:spPr>
          <a:xfrm>
            <a:off x="9163050" y="4356259"/>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plan to raise investment levels</a:t>
            </a:r>
            <a:endParaRPr lang="en-US" sz="900" dirty="0"/>
          </a:p>
        </p:txBody>
      </p:sp>
      <p:sp>
        <p:nvSpPr>
          <p:cNvPr id="19" name="Shape 13"/>
          <p:cNvSpPr/>
          <p:nvPr/>
        </p:nvSpPr>
        <p:spPr>
          <a:xfrm>
            <a:off x="8305800" y="5009198"/>
            <a:ext cx="3200400" cy="1048702"/>
          </a:xfrm>
          <a:prstGeom prst="roundRect">
            <a:avLst>
              <a:gd name="adj" fmla="val 12716"/>
            </a:avLst>
          </a:prstGeom>
          <a:solidFill>
            <a:srgbClr val="F7F9FA"/>
          </a:solidFill>
          <a:ln/>
        </p:spPr>
        <p:txBody>
          <a:bodyPr/>
          <a:lstStyle/>
          <a:p>
            <a:endParaRPr lang="ru-UA"/>
          </a:p>
        </p:txBody>
      </p:sp>
      <p:sp>
        <p:nvSpPr>
          <p:cNvPr id="20" name="Shape 14"/>
          <p:cNvSpPr/>
          <p:nvPr/>
        </p:nvSpPr>
        <p:spPr>
          <a:xfrm>
            <a:off x="8534400" y="5295424"/>
            <a:ext cx="476250" cy="476250"/>
          </a:xfrm>
          <a:prstGeom prst="ellipse">
            <a:avLst/>
          </a:prstGeom>
          <a:solidFill>
            <a:srgbClr val="FFFFFF"/>
          </a:solidFill>
          <a:ln/>
        </p:spPr>
        <p:txBody>
          <a:bodyPr/>
          <a:lstStyle/>
          <a:p>
            <a:endParaRPr lang="ru-UA"/>
          </a:p>
        </p:txBody>
      </p:sp>
      <p:pic>
        <p:nvPicPr>
          <p:cNvPr id="21"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4413" y="5395436"/>
            <a:ext cx="276225" cy="276225"/>
          </a:xfrm>
          <a:prstGeom prst="rect">
            <a:avLst/>
          </a:prstGeom>
        </p:spPr>
      </p:pic>
      <p:sp>
        <p:nvSpPr>
          <p:cNvPr id="22" name="Text 15"/>
          <p:cNvSpPr/>
          <p:nvPr/>
        </p:nvSpPr>
        <p:spPr>
          <a:xfrm>
            <a:off x="9163050" y="5223986"/>
            <a:ext cx="2326005" cy="314325"/>
          </a:xfrm>
          <a:prstGeom prst="rect">
            <a:avLst/>
          </a:prstGeom>
          <a:noFill/>
          <a:ln/>
        </p:spPr>
        <p:txBody>
          <a:bodyPr wrap="square" lIns="25400" tIns="25400" rIns="25400" bIns="25400" rtlCol="0" anchor="t">
            <a:normAutofit lnSpcReduction="10000"/>
          </a:bodyPr>
          <a:lstStyle/>
          <a:p>
            <a:pPr marL="0" indent="0" algn="l">
              <a:lnSpc>
                <a:spcPct val="82386"/>
              </a:lnSpc>
              <a:buNone/>
            </a:pPr>
            <a:r>
              <a:rPr lang="en-US" sz="2175" b="1" kern="0" spc="-43" dirty="0">
                <a:solidFill>
                  <a:srgbClr val="00AEEF"/>
                </a:solidFill>
                <a:latin typeface="Montserrat" pitchFamily="34" charset="0"/>
                <a:ea typeface="Montserrat" pitchFamily="34" charset="-122"/>
                <a:cs typeface="Montserrat" pitchFamily="34" charset="-120"/>
              </a:rPr>
              <a:t>64.9%</a:t>
            </a:r>
            <a:endParaRPr lang="en-US" sz="2175" dirty="0">
              <a:solidFill>
                <a:srgbClr val="00AEEF"/>
              </a:solidFill>
            </a:endParaRPr>
          </a:p>
        </p:txBody>
      </p:sp>
      <p:sp>
        <p:nvSpPr>
          <p:cNvPr id="23" name="Text 16"/>
          <p:cNvSpPr/>
          <p:nvPr/>
        </p:nvSpPr>
        <p:spPr>
          <a:xfrm>
            <a:off x="9163050" y="5538311"/>
            <a:ext cx="2190750" cy="342900"/>
          </a:xfrm>
          <a:prstGeom prst="rect">
            <a:avLst/>
          </a:prstGeom>
          <a:noFill/>
          <a:ln/>
        </p:spPr>
        <p:txBody>
          <a:bodyPr wrap="square" lIns="25400" tIns="25400" rIns="25400" bIns="25400" rtlCol="0" anchor="t">
            <a:normAutofit/>
          </a:bodyPr>
          <a:lstStyle/>
          <a:p>
            <a:pPr marL="0" indent="0" algn="l">
              <a:lnSpc>
                <a:spcPct val="105263"/>
              </a:lnSpc>
              <a:buNone/>
            </a:pPr>
            <a:r>
              <a:rPr lang="en-US" sz="900" b="1" dirty="0">
                <a:solidFill>
                  <a:srgbClr val="02212E"/>
                </a:solidFill>
                <a:latin typeface="Montserrat" pitchFamily="34" charset="0"/>
                <a:ea typeface="Montserrat" pitchFamily="34" charset="-122"/>
                <a:cs typeface="Montserrat" pitchFamily="34" charset="-120"/>
              </a:rPr>
              <a:t>of the full sample plan the same: 12.0% expect to scale back</a:t>
            </a:r>
            <a:endParaRPr lang="en-US" sz="900" dirty="0"/>
          </a:p>
        </p:txBody>
      </p:sp>
      <p:sp>
        <p:nvSpPr>
          <p:cNvPr id="27" name="Text 36">
            <a:extLst>
              <a:ext uri="{FF2B5EF4-FFF2-40B4-BE49-F238E27FC236}">
                <a16:creationId xmlns:a16="http://schemas.microsoft.com/office/drawing/2014/main" id="{1C14D344-A914-5AB2-BC4A-EB5DF23B4CFB}"/>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latin typeface="Montserrat" pitchFamily="34" charset="0"/>
                <a:ea typeface="Montserrat" pitchFamily="34" charset="-122"/>
                <a:cs typeface="Montserrat" pitchFamily="34" charset="-120"/>
              </a:rPr>
              <a:t> </a:t>
            </a:r>
            <a:r>
              <a:rPr lang="en-GB" sz="825" b="1" kern="0" spc="33" dirty="0">
                <a:latin typeface="Montserrat" pitchFamily="34" charset="0"/>
                <a:ea typeface="Montserrat" pitchFamily="34" charset="-122"/>
                <a:cs typeface="Montserrat" pitchFamily="34" charset="-120"/>
              </a:rPr>
              <a:t>06</a:t>
            </a:r>
            <a:endParaRPr lang="en-US" sz="825" dirty="0"/>
          </a:p>
        </p:txBody>
      </p:sp>
      <p:sp>
        <p:nvSpPr>
          <p:cNvPr id="28" name="TextBox 27">
            <a:extLst>
              <a:ext uri="{FF2B5EF4-FFF2-40B4-BE49-F238E27FC236}">
                <a16:creationId xmlns:a16="http://schemas.microsoft.com/office/drawing/2014/main" id="{EB34445C-487E-CEE5-F67E-99944EAE4A68}"/>
              </a:ext>
            </a:extLst>
          </p:cNvPr>
          <p:cNvSpPr txBox="1"/>
          <p:nvPr/>
        </p:nvSpPr>
        <p:spPr>
          <a:xfrm>
            <a:off x="685800"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dirty="0"/>
          </a:p>
        </p:txBody>
      </p:sp>
      <p:sp>
        <p:nvSpPr>
          <p:cNvPr id="29" name="Text 4">
            <a:extLst>
              <a:ext uri="{FF2B5EF4-FFF2-40B4-BE49-F238E27FC236}">
                <a16:creationId xmlns:a16="http://schemas.microsoft.com/office/drawing/2014/main" id="{89263258-9A08-6833-854D-3EB0C6EB8F25}"/>
              </a:ext>
            </a:extLst>
          </p:cNvPr>
          <p:cNvSpPr/>
          <p:nvPr/>
        </p:nvSpPr>
        <p:spPr>
          <a:xfrm>
            <a:off x="685800" y="920115"/>
            <a:ext cx="6274191" cy="1008771"/>
          </a:xfrm>
          <a:prstGeom prst="rect">
            <a:avLst/>
          </a:prstGeom>
          <a:noFill/>
          <a:ln/>
        </p:spPr>
        <p:txBody>
          <a:bodyPr wrap="square" lIns="25400" tIns="25400" rIns="25400" bIns="25400" rtlCol="0" anchor="t">
            <a:normAutofit fontScale="55000" lnSpcReduction="20000"/>
          </a:bodyPr>
          <a:lstStyle/>
          <a:p>
            <a:pPr marL="0" indent="0" algn="l">
              <a:lnSpc>
                <a:spcPct val="120000"/>
              </a:lnSpc>
              <a:buNone/>
            </a:pPr>
            <a:r>
              <a:rPr lang="en-US" sz="5700" b="1" kern="0" spc="-140" dirty="0">
                <a:latin typeface="Montserrat SemiBold" pitchFamily="2" charset="0"/>
              </a:rPr>
              <a:t>Still investing, </a:t>
            </a:r>
            <a:r>
              <a:rPr lang="en-US" sz="5700" b="1" kern="0" spc="-140" dirty="0">
                <a:solidFill>
                  <a:srgbClr val="00AEEF"/>
                </a:solidFill>
                <a:latin typeface="Montserrat SemiBold" pitchFamily="2" charset="0"/>
              </a:rPr>
              <a:t>but more cautious </a:t>
            </a:r>
            <a:r>
              <a:rPr lang="en-US" sz="5700" b="1" kern="0" spc="-140" dirty="0">
                <a:latin typeface="Montserrat SemiBold" pitchFamily="2" charset="0"/>
              </a:rPr>
              <a:t>than the global average</a:t>
            </a:r>
            <a:endParaRPr lang="en-US" sz="5700" b="1" spc="-140" dirty="0">
              <a:latin typeface="Montserrat SemiBold"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685800" y="499110"/>
            <a:ext cx="1383161" cy="182880"/>
          </a:xfrm>
          <a:prstGeom prst="rect">
            <a:avLst/>
          </a:prstGeom>
          <a:noFill/>
          <a:ln/>
        </p:spPr>
        <p:txBody>
          <a:bodyPr wrap="none" lIns="25400" tIns="25400" rIns="25400" bIns="25400" rtlCol="0" anchor="t">
            <a:normAutofit lnSpcReduction="10000"/>
          </a:bodyPr>
          <a:lstStyle/>
          <a:p>
            <a:pPr marL="0" indent="0" algn="l">
              <a:buNone/>
            </a:pPr>
            <a:r>
              <a:rPr lang="en-US" sz="900" b="1" kern="0" spc="54" dirty="0">
                <a:solidFill>
                  <a:srgbClr val="02212E"/>
                </a:solidFill>
                <a:latin typeface="Montserrat" pitchFamily="34" charset="0"/>
                <a:ea typeface="Montserrat" pitchFamily="34" charset="-122"/>
                <a:cs typeface="Montserrat" pitchFamily="34" charset="-120"/>
              </a:rPr>
              <a:t>THE TAKEAWAY</a:t>
            </a:r>
            <a:endParaRPr lang="en-US" sz="900" dirty="0"/>
          </a:p>
        </p:txBody>
      </p:sp>
      <p:sp>
        <p:nvSpPr>
          <p:cNvPr id="8" name="Shape 4"/>
          <p:cNvSpPr/>
          <p:nvPr/>
        </p:nvSpPr>
        <p:spPr>
          <a:xfrm>
            <a:off x="685800" y="3688080"/>
            <a:ext cx="10820400" cy="9525"/>
          </a:xfrm>
          <a:prstGeom prst="rect">
            <a:avLst/>
          </a:prstGeom>
          <a:solidFill>
            <a:srgbClr val="F1F4F5"/>
          </a:solidFill>
          <a:ln/>
        </p:spPr>
        <p:txBody>
          <a:bodyPr/>
          <a:lstStyle/>
          <a:p>
            <a:endParaRPr lang="ru-UA"/>
          </a:p>
        </p:txBody>
      </p:sp>
      <p:sp>
        <p:nvSpPr>
          <p:cNvPr id="9" name="Shape 5"/>
          <p:cNvSpPr/>
          <p:nvPr/>
        </p:nvSpPr>
        <p:spPr>
          <a:xfrm>
            <a:off x="685800" y="2672715"/>
            <a:ext cx="533400" cy="533400"/>
          </a:xfrm>
          <a:prstGeom prst="roundRect">
            <a:avLst>
              <a:gd name="adj" fmla="val 21429"/>
            </a:avLst>
          </a:prstGeom>
          <a:gradFill rotWithShape="1">
            <a:gsLst>
              <a:gs pos="0">
                <a:srgbClr val="D64352">
                  <a:alpha val="100000"/>
                </a:srgbClr>
              </a:gs>
              <a:gs pos="100000">
                <a:srgbClr val="5C0696">
                  <a:alpha val="100000"/>
                </a:srgbClr>
              </a:gs>
            </a:gsLst>
            <a:lin ang="2700000" scaled="0"/>
          </a:gradFill>
          <a:ln/>
        </p:spPr>
        <p:txBody>
          <a:bodyPr/>
          <a:lstStyle/>
          <a:p>
            <a:endParaRPr lang="ru-UA"/>
          </a:p>
        </p:txBody>
      </p:sp>
      <p:sp>
        <p:nvSpPr>
          <p:cNvPr id="10" name="Text 6"/>
          <p:cNvSpPr/>
          <p:nvPr/>
        </p:nvSpPr>
        <p:spPr>
          <a:xfrm>
            <a:off x="647700" y="2672715"/>
            <a:ext cx="609600" cy="571500"/>
          </a:xfrm>
          <a:prstGeom prst="rect">
            <a:avLst/>
          </a:prstGeom>
          <a:noFill/>
          <a:ln/>
        </p:spPr>
        <p:txBody>
          <a:bodyPr wrap="square" lIns="25400" tIns="25400" rIns="25400" bIns="25400" rtlCol="0" anchor="ctr">
            <a:normAutofit/>
          </a:bodyPr>
          <a:lstStyle/>
          <a:p>
            <a:pPr marL="0" indent="0" algn="ctr">
              <a:buNone/>
            </a:pPr>
            <a:r>
              <a:rPr lang="en-US" sz="1500" b="1" dirty="0">
                <a:solidFill>
                  <a:srgbClr val="FFFFFF"/>
                </a:solidFill>
                <a:latin typeface="Montserrat" pitchFamily="34" charset="0"/>
                <a:ea typeface="Montserrat" pitchFamily="34" charset="-122"/>
                <a:cs typeface="Montserrat" pitchFamily="34" charset="-120"/>
              </a:rPr>
              <a:t>01</a:t>
            </a:r>
            <a:endParaRPr lang="en-US" sz="1500" dirty="0"/>
          </a:p>
        </p:txBody>
      </p:sp>
      <p:sp>
        <p:nvSpPr>
          <p:cNvPr id="11" name="Text 7"/>
          <p:cNvSpPr/>
          <p:nvPr/>
        </p:nvSpPr>
        <p:spPr>
          <a:xfrm>
            <a:off x="1447800" y="2514600"/>
            <a:ext cx="8193405" cy="25908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02212E"/>
                </a:solidFill>
                <a:latin typeface="Montserrat" pitchFamily="34" charset="0"/>
                <a:ea typeface="Montserrat" pitchFamily="34" charset="-122"/>
                <a:cs typeface="Montserrat" pitchFamily="34" charset="-120"/>
              </a:rPr>
              <a:t>Lock in finance before it becomes more expensive</a:t>
            </a:r>
            <a:endParaRPr lang="en-US" sz="1425" dirty="0"/>
          </a:p>
        </p:txBody>
      </p:sp>
      <p:sp>
        <p:nvSpPr>
          <p:cNvPr id="12" name="Text 8"/>
          <p:cNvSpPr/>
          <p:nvPr/>
        </p:nvSpPr>
        <p:spPr>
          <a:xfrm>
            <a:off x="1447800" y="2792730"/>
            <a:ext cx="6448168" cy="609600"/>
          </a:xfrm>
          <a:prstGeom prst="rect">
            <a:avLst/>
          </a:prstGeom>
          <a:noFill/>
          <a:ln/>
        </p:spPr>
        <p:txBody>
          <a:bodyPr wrap="square" lIns="25400" tIns="25400" rIns="25400" bIns="25400" rtlCol="0" anchor="t">
            <a:noAutofit/>
          </a:bodyPr>
          <a:lstStyle/>
          <a:p>
            <a:pPr marL="0" indent="0" algn="l">
              <a:lnSpc>
                <a:spcPct val="125000"/>
              </a:lnSpc>
              <a:buNone/>
            </a:pPr>
            <a:r>
              <a:rPr lang="en-US" sz="1050" dirty="0">
                <a:solidFill>
                  <a:srgbClr val="5A6B73"/>
                </a:solidFill>
                <a:latin typeface="Montserrat" pitchFamily="34" charset="0"/>
                <a:ea typeface="Montserrat" pitchFamily="34" charset="-122"/>
                <a:cs typeface="Montserrat" pitchFamily="34" charset="-120"/>
              </a:rPr>
              <a:t>Interest rates and financing costs are the first-named driver of rising costs, in a sector that relies on external finance. Fix terms where possible and stress-test projects against higher rates.</a:t>
            </a:r>
            <a:endParaRPr lang="en-US" sz="1050" dirty="0"/>
          </a:p>
        </p:txBody>
      </p:sp>
      <p:sp>
        <p:nvSpPr>
          <p:cNvPr id="13" name="Text 9"/>
          <p:cNvSpPr/>
          <p:nvPr/>
        </p:nvSpPr>
        <p:spPr>
          <a:xfrm>
            <a:off x="8886825" y="2583180"/>
            <a:ext cx="2619375" cy="419100"/>
          </a:xfrm>
          <a:prstGeom prst="rect">
            <a:avLst/>
          </a:prstGeom>
          <a:noFill/>
          <a:ln/>
        </p:spPr>
        <p:txBody>
          <a:bodyPr wrap="square" lIns="25400" tIns="25400" rIns="25400" bIns="25400" rtlCol="0" anchor="t">
            <a:normAutofit lnSpcReduction="10000"/>
          </a:bodyPr>
          <a:lstStyle/>
          <a:p>
            <a:pPr marL="0" indent="0" algn="r">
              <a:lnSpc>
                <a:spcPct val="81967"/>
              </a:lnSpc>
              <a:buNone/>
            </a:pPr>
            <a:r>
              <a:rPr lang="en-US" sz="3000" b="1" kern="0" spc="-60" dirty="0">
                <a:solidFill>
                  <a:srgbClr val="D64352"/>
                </a:solidFill>
                <a:latin typeface="Montserrat" pitchFamily="34" charset="0"/>
                <a:ea typeface="Montserrat" pitchFamily="34" charset="-122"/>
                <a:cs typeface="Montserrat" pitchFamily="34" charset="-120"/>
              </a:rPr>
              <a:t>1st</a:t>
            </a:r>
            <a:endParaRPr lang="en-US" sz="3000" dirty="0">
              <a:solidFill>
                <a:srgbClr val="D64352"/>
              </a:solidFill>
            </a:endParaRPr>
          </a:p>
        </p:txBody>
      </p:sp>
      <p:sp>
        <p:nvSpPr>
          <p:cNvPr id="14" name="Text 10"/>
          <p:cNvSpPr/>
          <p:nvPr/>
        </p:nvSpPr>
        <p:spPr>
          <a:xfrm>
            <a:off x="9048750" y="3021330"/>
            <a:ext cx="2457450" cy="312420"/>
          </a:xfrm>
          <a:prstGeom prst="rect">
            <a:avLst/>
          </a:prstGeom>
          <a:noFill/>
          <a:ln/>
        </p:spPr>
        <p:txBody>
          <a:bodyPr wrap="square" lIns="25400" tIns="25400" rIns="25400" bIns="25400" rtlCol="0" anchor="t">
            <a:normAutofit/>
          </a:bodyPr>
          <a:lstStyle/>
          <a:p>
            <a:pPr marL="0" indent="0" algn="r">
              <a:buNone/>
            </a:pPr>
            <a:r>
              <a:rPr lang="en-US" sz="863" b="1" dirty="0">
                <a:solidFill>
                  <a:srgbClr val="02212E"/>
                </a:solidFill>
                <a:latin typeface="Montserrat" pitchFamily="34" charset="0"/>
                <a:ea typeface="Montserrat" pitchFamily="34" charset="-122"/>
                <a:cs typeface="Montserrat" pitchFamily="34" charset="-120"/>
              </a:rPr>
              <a:t>financing costs lead the cost drivers</a:t>
            </a:r>
            <a:endParaRPr lang="en-US" sz="863" dirty="0"/>
          </a:p>
        </p:txBody>
      </p:sp>
      <p:sp>
        <p:nvSpPr>
          <p:cNvPr id="15" name="Shape 11"/>
          <p:cNvSpPr/>
          <p:nvPr/>
        </p:nvSpPr>
        <p:spPr>
          <a:xfrm>
            <a:off x="685800" y="5002530"/>
            <a:ext cx="10820400" cy="9525"/>
          </a:xfrm>
          <a:prstGeom prst="rect">
            <a:avLst/>
          </a:prstGeom>
          <a:solidFill>
            <a:srgbClr val="F1F4F5"/>
          </a:solidFill>
          <a:ln/>
        </p:spPr>
        <p:txBody>
          <a:bodyPr/>
          <a:lstStyle/>
          <a:p>
            <a:endParaRPr lang="ru-UA"/>
          </a:p>
        </p:txBody>
      </p:sp>
      <p:sp>
        <p:nvSpPr>
          <p:cNvPr id="16" name="Shape 12"/>
          <p:cNvSpPr/>
          <p:nvPr/>
        </p:nvSpPr>
        <p:spPr>
          <a:xfrm>
            <a:off x="685800" y="4082415"/>
            <a:ext cx="533400" cy="533400"/>
          </a:xfrm>
          <a:prstGeom prst="roundRect">
            <a:avLst>
              <a:gd name="adj" fmla="val 21429"/>
            </a:avLst>
          </a:prstGeom>
          <a:gradFill rotWithShape="1">
            <a:gsLst>
              <a:gs pos="0">
                <a:srgbClr val="5C0696">
                  <a:alpha val="100000"/>
                </a:srgbClr>
              </a:gs>
              <a:gs pos="100000">
                <a:srgbClr val="485DAA">
                  <a:alpha val="100000"/>
                </a:srgbClr>
              </a:gs>
            </a:gsLst>
            <a:lin ang="2700000" scaled="0"/>
          </a:gradFill>
          <a:ln/>
        </p:spPr>
        <p:txBody>
          <a:bodyPr/>
          <a:lstStyle/>
          <a:p>
            <a:endParaRPr lang="ru-UA"/>
          </a:p>
        </p:txBody>
      </p:sp>
      <p:sp>
        <p:nvSpPr>
          <p:cNvPr id="17" name="Text 13"/>
          <p:cNvSpPr/>
          <p:nvPr/>
        </p:nvSpPr>
        <p:spPr>
          <a:xfrm>
            <a:off x="647700" y="4082415"/>
            <a:ext cx="609600" cy="571500"/>
          </a:xfrm>
          <a:prstGeom prst="rect">
            <a:avLst/>
          </a:prstGeom>
          <a:noFill/>
          <a:ln/>
        </p:spPr>
        <p:txBody>
          <a:bodyPr wrap="square" lIns="25400" tIns="25400" rIns="25400" bIns="25400" rtlCol="0" anchor="ctr">
            <a:normAutofit/>
          </a:bodyPr>
          <a:lstStyle/>
          <a:p>
            <a:pPr marL="0" indent="0" algn="ctr">
              <a:buNone/>
            </a:pPr>
            <a:r>
              <a:rPr lang="en-US" sz="1500" b="1" dirty="0">
                <a:solidFill>
                  <a:srgbClr val="FFFFFF"/>
                </a:solidFill>
                <a:latin typeface="Montserrat" pitchFamily="34" charset="0"/>
                <a:ea typeface="Montserrat" pitchFamily="34" charset="-122"/>
                <a:cs typeface="Montserrat" pitchFamily="34" charset="-120"/>
              </a:rPr>
              <a:t>02</a:t>
            </a:r>
            <a:endParaRPr lang="en-US" sz="1500" dirty="0"/>
          </a:p>
        </p:txBody>
      </p:sp>
      <p:sp>
        <p:nvSpPr>
          <p:cNvPr id="18" name="Text 14"/>
          <p:cNvSpPr/>
          <p:nvPr/>
        </p:nvSpPr>
        <p:spPr>
          <a:xfrm>
            <a:off x="1447800" y="4019550"/>
            <a:ext cx="8193405" cy="25908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02212E"/>
                </a:solidFill>
                <a:latin typeface="Montserrat" pitchFamily="34" charset="0"/>
                <a:ea typeface="Montserrat" pitchFamily="34" charset="-122"/>
                <a:cs typeface="Montserrat" pitchFamily="34" charset="-120"/>
              </a:rPr>
              <a:t>Assume higher material and energy costs in every bid</a:t>
            </a:r>
            <a:endParaRPr lang="en-US" sz="1425" dirty="0"/>
          </a:p>
        </p:txBody>
      </p:sp>
      <p:sp>
        <p:nvSpPr>
          <p:cNvPr id="19" name="Text 15"/>
          <p:cNvSpPr/>
          <p:nvPr/>
        </p:nvSpPr>
        <p:spPr>
          <a:xfrm>
            <a:off x="1447800" y="4297680"/>
            <a:ext cx="6278880" cy="419100"/>
          </a:xfrm>
          <a:prstGeom prst="rect">
            <a:avLst/>
          </a:prstGeom>
          <a:noFill/>
          <a:ln/>
        </p:spPr>
        <p:txBody>
          <a:bodyPr wrap="square" lIns="25400" tIns="25400" rIns="25400" bIns="25400" rtlCol="0" anchor="t">
            <a:noAutofit/>
          </a:bodyPr>
          <a:lstStyle/>
          <a:p>
            <a:pPr marL="0" indent="0" algn="l">
              <a:lnSpc>
                <a:spcPct val="125000"/>
              </a:lnSpc>
              <a:buNone/>
            </a:pPr>
            <a:r>
              <a:rPr lang="en-US" sz="1050" dirty="0">
                <a:solidFill>
                  <a:srgbClr val="5A6B73"/>
                </a:solidFill>
                <a:latin typeface="Montserrat" pitchFamily="34" charset="0"/>
                <a:ea typeface="Montserrat" pitchFamily="34" charset="-122"/>
                <a:cs typeface="Montserrat" pitchFamily="34" charset="-120"/>
              </a:rPr>
              <a:t>Raw materials and utilities sit second and third among the drivers. With 68.8% expecting costs to rise, contracts written on last year’s inputs will not hold their margin.</a:t>
            </a:r>
            <a:endParaRPr lang="en-US" sz="1050" dirty="0"/>
          </a:p>
        </p:txBody>
      </p:sp>
      <p:sp>
        <p:nvSpPr>
          <p:cNvPr id="20" name="Text 16"/>
          <p:cNvSpPr/>
          <p:nvPr/>
        </p:nvSpPr>
        <p:spPr>
          <a:xfrm>
            <a:off x="8886825" y="4061460"/>
            <a:ext cx="2619375" cy="419100"/>
          </a:xfrm>
          <a:prstGeom prst="rect">
            <a:avLst/>
          </a:prstGeom>
          <a:noFill/>
          <a:ln/>
        </p:spPr>
        <p:txBody>
          <a:bodyPr wrap="square" lIns="25400" tIns="25400" rIns="25400" bIns="25400" rtlCol="0" anchor="t">
            <a:normAutofit lnSpcReduction="10000"/>
          </a:bodyPr>
          <a:lstStyle/>
          <a:p>
            <a:pPr marL="0" indent="0" algn="r">
              <a:lnSpc>
                <a:spcPct val="81967"/>
              </a:lnSpc>
              <a:buNone/>
            </a:pPr>
            <a:r>
              <a:rPr lang="en-US" sz="3000" b="1" kern="0" spc="-60" dirty="0">
                <a:solidFill>
                  <a:srgbClr val="485DAA"/>
                </a:solidFill>
                <a:latin typeface="Montserrat" pitchFamily="34" charset="0"/>
                <a:ea typeface="Montserrat" pitchFamily="34" charset="-122"/>
                <a:cs typeface="Montserrat" pitchFamily="34" charset="-120"/>
              </a:rPr>
              <a:t>68.8%</a:t>
            </a:r>
            <a:endParaRPr lang="en-US" sz="3000" dirty="0">
              <a:solidFill>
                <a:srgbClr val="485DAA"/>
              </a:solidFill>
            </a:endParaRPr>
          </a:p>
        </p:txBody>
      </p:sp>
      <p:sp>
        <p:nvSpPr>
          <p:cNvPr id="21" name="Text 17"/>
          <p:cNvSpPr/>
          <p:nvPr/>
        </p:nvSpPr>
        <p:spPr>
          <a:xfrm>
            <a:off x="8886825" y="4499610"/>
            <a:ext cx="2619375" cy="175260"/>
          </a:xfrm>
          <a:prstGeom prst="rect">
            <a:avLst/>
          </a:prstGeom>
          <a:noFill/>
          <a:ln/>
        </p:spPr>
        <p:txBody>
          <a:bodyPr wrap="square" lIns="25400" tIns="25400" rIns="25400" bIns="25400" rtlCol="0" anchor="t">
            <a:normAutofit lnSpcReduction="10000"/>
          </a:bodyPr>
          <a:lstStyle/>
          <a:p>
            <a:pPr marL="0" indent="0" algn="r">
              <a:buNone/>
            </a:pPr>
            <a:r>
              <a:rPr lang="en-US" sz="863" b="1" dirty="0">
                <a:solidFill>
                  <a:srgbClr val="02212E"/>
                </a:solidFill>
                <a:latin typeface="Montserrat" pitchFamily="34" charset="0"/>
                <a:ea typeface="Montserrat" pitchFamily="34" charset="-122"/>
                <a:cs typeface="Montserrat" pitchFamily="34" charset="-120"/>
              </a:rPr>
              <a:t>expect costs to rise again next year</a:t>
            </a:r>
            <a:endParaRPr lang="en-US" sz="863" dirty="0"/>
          </a:p>
        </p:txBody>
      </p:sp>
      <p:sp>
        <p:nvSpPr>
          <p:cNvPr id="22" name="Shape 18"/>
          <p:cNvSpPr/>
          <p:nvPr/>
        </p:nvSpPr>
        <p:spPr>
          <a:xfrm>
            <a:off x="685800" y="5396865"/>
            <a:ext cx="533400" cy="533400"/>
          </a:xfrm>
          <a:prstGeom prst="roundRect">
            <a:avLst>
              <a:gd name="adj" fmla="val 21429"/>
            </a:avLst>
          </a:prstGeom>
          <a:gradFill rotWithShape="1">
            <a:gsLst>
              <a:gs pos="0">
                <a:srgbClr val="004C6C">
                  <a:alpha val="100000"/>
                </a:srgbClr>
              </a:gs>
              <a:gs pos="100000">
                <a:srgbClr val="16B685">
                  <a:alpha val="100000"/>
                </a:srgbClr>
              </a:gs>
            </a:gsLst>
            <a:lin ang="2700000" scaled="0"/>
          </a:gradFill>
          <a:ln/>
        </p:spPr>
        <p:txBody>
          <a:bodyPr/>
          <a:lstStyle/>
          <a:p>
            <a:endParaRPr lang="ru-UA"/>
          </a:p>
        </p:txBody>
      </p:sp>
      <p:sp>
        <p:nvSpPr>
          <p:cNvPr id="23" name="Text 19"/>
          <p:cNvSpPr/>
          <p:nvPr/>
        </p:nvSpPr>
        <p:spPr>
          <a:xfrm>
            <a:off x="647700" y="5396865"/>
            <a:ext cx="609600" cy="571500"/>
          </a:xfrm>
          <a:prstGeom prst="rect">
            <a:avLst/>
          </a:prstGeom>
          <a:noFill/>
          <a:ln/>
        </p:spPr>
        <p:txBody>
          <a:bodyPr wrap="square" lIns="25400" tIns="25400" rIns="25400" bIns="25400" rtlCol="0" anchor="ctr">
            <a:normAutofit/>
          </a:bodyPr>
          <a:lstStyle/>
          <a:p>
            <a:pPr marL="0" indent="0" algn="ctr">
              <a:buNone/>
            </a:pPr>
            <a:r>
              <a:rPr lang="en-US" sz="1500" b="1" dirty="0">
                <a:solidFill>
                  <a:srgbClr val="FFFFFF"/>
                </a:solidFill>
                <a:latin typeface="Montserrat" pitchFamily="34" charset="0"/>
                <a:ea typeface="Montserrat" pitchFamily="34" charset="-122"/>
                <a:cs typeface="Montserrat" pitchFamily="34" charset="-120"/>
              </a:rPr>
              <a:t>03</a:t>
            </a:r>
            <a:endParaRPr lang="en-US" sz="1500" dirty="0"/>
          </a:p>
        </p:txBody>
      </p:sp>
      <p:sp>
        <p:nvSpPr>
          <p:cNvPr id="24" name="Text 20"/>
          <p:cNvSpPr/>
          <p:nvPr/>
        </p:nvSpPr>
        <p:spPr>
          <a:xfrm>
            <a:off x="1447800" y="5334000"/>
            <a:ext cx="8193405" cy="25908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02212E"/>
                </a:solidFill>
                <a:latin typeface="Montserrat" pitchFamily="34" charset="0"/>
                <a:ea typeface="Montserrat" pitchFamily="34" charset="-122"/>
                <a:cs typeface="Montserrat" pitchFamily="34" charset="-120"/>
              </a:rPr>
              <a:t>Keep investing but be selective</a:t>
            </a:r>
            <a:endParaRPr lang="en-US" sz="1425" dirty="0"/>
          </a:p>
        </p:txBody>
      </p:sp>
      <p:sp>
        <p:nvSpPr>
          <p:cNvPr id="25" name="Text 21"/>
          <p:cNvSpPr/>
          <p:nvPr/>
        </p:nvSpPr>
        <p:spPr>
          <a:xfrm>
            <a:off x="1447800" y="5612130"/>
            <a:ext cx="6448168" cy="571500"/>
          </a:xfrm>
          <a:prstGeom prst="rect">
            <a:avLst/>
          </a:prstGeom>
          <a:noFill/>
          <a:ln/>
        </p:spPr>
        <p:txBody>
          <a:bodyPr wrap="square" lIns="25400" tIns="25400" rIns="25400" bIns="25400" rtlCol="0" anchor="t">
            <a:noAutofit/>
          </a:bodyPr>
          <a:lstStyle/>
          <a:p>
            <a:pPr marL="0" indent="0" algn="l">
              <a:lnSpc>
                <a:spcPct val="125000"/>
              </a:lnSpc>
              <a:buNone/>
            </a:pPr>
            <a:r>
              <a:rPr lang="en-US" sz="1050" dirty="0">
                <a:solidFill>
                  <a:srgbClr val="5A6B73"/>
                </a:solidFill>
                <a:latin typeface="Montserrat" pitchFamily="34" charset="0"/>
                <a:ea typeface="Montserrat" pitchFamily="34" charset="-122"/>
                <a:cs typeface="Montserrat" pitchFamily="34" charset="-120"/>
              </a:rPr>
              <a:t>Nearly two in three firms still plan to invest more, and the sector ranks third on the investment pillar. Direct it at productivity and pre-let demand rather than speculative volume.</a:t>
            </a:r>
            <a:endParaRPr lang="en-US" sz="1050" dirty="0"/>
          </a:p>
        </p:txBody>
      </p:sp>
      <p:sp>
        <p:nvSpPr>
          <p:cNvPr id="26" name="Text 22"/>
          <p:cNvSpPr/>
          <p:nvPr/>
        </p:nvSpPr>
        <p:spPr>
          <a:xfrm>
            <a:off x="8886825" y="5375910"/>
            <a:ext cx="2619375" cy="419100"/>
          </a:xfrm>
          <a:prstGeom prst="rect">
            <a:avLst/>
          </a:prstGeom>
          <a:noFill/>
          <a:ln/>
        </p:spPr>
        <p:txBody>
          <a:bodyPr wrap="square" lIns="25400" tIns="25400" rIns="25400" bIns="25400" rtlCol="0" anchor="t">
            <a:normAutofit lnSpcReduction="10000"/>
          </a:bodyPr>
          <a:lstStyle/>
          <a:p>
            <a:pPr marL="0" indent="0" algn="r">
              <a:lnSpc>
                <a:spcPct val="81967"/>
              </a:lnSpc>
              <a:buNone/>
            </a:pPr>
            <a:r>
              <a:rPr lang="en-US" sz="3000" b="1" kern="0" spc="-60" dirty="0">
                <a:solidFill>
                  <a:srgbClr val="16B685"/>
                </a:solidFill>
                <a:latin typeface="Montserrat" pitchFamily="34" charset="0"/>
                <a:ea typeface="Montserrat" pitchFamily="34" charset="-122"/>
                <a:cs typeface="Montserrat" pitchFamily="34" charset="-120"/>
              </a:rPr>
              <a:t>62.4%</a:t>
            </a:r>
            <a:endParaRPr lang="en-US" sz="3000" dirty="0">
              <a:solidFill>
                <a:srgbClr val="16B685"/>
              </a:solidFill>
            </a:endParaRPr>
          </a:p>
        </p:txBody>
      </p:sp>
      <p:sp>
        <p:nvSpPr>
          <p:cNvPr id="27" name="Text 23"/>
          <p:cNvSpPr/>
          <p:nvPr/>
        </p:nvSpPr>
        <p:spPr>
          <a:xfrm>
            <a:off x="8886825" y="5814060"/>
            <a:ext cx="2619375" cy="175260"/>
          </a:xfrm>
          <a:prstGeom prst="rect">
            <a:avLst/>
          </a:prstGeom>
          <a:noFill/>
          <a:ln/>
        </p:spPr>
        <p:txBody>
          <a:bodyPr wrap="square" lIns="25400" tIns="25400" rIns="25400" bIns="25400" rtlCol="0" anchor="t">
            <a:normAutofit lnSpcReduction="10000"/>
          </a:bodyPr>
          <a:lstStyle/>
          <a:p>
            <a:pPr marL="0" indent="0" algn="r">
              <a:buNone/>
            </a:pPr>
            <a:r>
              <a:rPr lang="en-US" sz="863" b="1" dirty="0">
                <a:solidFill>
                  <a:srgbClr val="02212E"/>
                </a:solidFill>
                <a:latin typeface="Montserrat" pitchFamily="34" charset="0"/>
                <a:ea typeface="Montserrat" pitchFamily="34" charset="-122"/>
                <a:cs typeface="Montserrat" pitchFamily="34" charset="-120"/>
              </a:rPr>
              <a:t>plan to raise investment next year</a:t>
            </a:r>
            <a:endParaRPr lang="en-US" sz="863" dirty="0"/>
          </a:p>
        </p:txBody>
      </p:sp>
      <p:sp>
        <p:nvSpPr>
          <p:cNvPr id="31" name="Text 36">
            <a:extLst>
              <a:ext uri="{FF2B5EF4-FFF2-40B4-BE49-F238E27FC236}">
                <a16:creationId xmlns:a16="http://schemas.microsoft.com/office/drawing/2014/main" id="{6791B0DC-A8CF-6D70-7725-15D8D3EDE97E}"/>
              </a:ext>
            </a:extLst>
          </p:cNvPr>
          <p:cNvSpPr/>
          <p:nvPr/>
        </p:nvSpPr>
        <p:spPr>
          <a:xfrm>
            <a:off x="10204847" y="6507480"/>
            <a:ext cx="1431488" cy="160020"/>
          </a:xfrm>
          <a:prstGeom prst="rect">
            <a:avLst/>
          </a:prstGeom>
          <a:noFill/>
          <a:ln/>
        </p:spPr>
        <p:txBody>
          <a:bodyPr wrap="none" lIns="25400" tIns="25400" rIns="25400" bIns="25400" rtlCol="0" anchor="t">
            <a:normAutofit fontScale="92500" lnSpcReduction="20000"/>
          </a:bodyPr>
          <a:lstStyle/>
          <a:p>
            <a:pPr marL="0" indent="0" algn="r">
              <a:buNone/>
            </a:pPr>
            <a:r>
              <a:rPr lang="en-US" sz="825" b="1" kern="0" spc="33" dirty="0">
                <a:latin typeface="Montserrat" pitchFamily="34" charset="0"/>
                <a:ea typeface="Montserrat" pitchFamily="34" charset="-122"/>
                <a:cs typeface="Montserrat" pitchFamily="34" charset="-120"/>
              </a:rPr>
              <a:t> </a:t>
            </a:r>
            <a:r>
              <a:rPr lang="en-GB" sz="825" b="1" kern="0" spc="33" dirty="0">
                <a:latin typeface="Montserrat" pitchFamily="34" charset="0"/>
                <a:ea typeface="Montserrat" pitchFamily="34" charset="-122"/>
                <a:cs typeface="Montserrat" pitchFamily="34" charset="-120"/>
              </a:rPr>
              <a:t>07</a:t>
            </a:r>
            <a:endParaRPr lang="en-US" sz="825" dirty="0"/>
          </a:p>
        </p:txBody>
      </p:sp>
      <p:sp>
        <p:nvSpPr>
          <p:cNvPr id="32" name="TextBox 31">
            <a:extLst>
              <a:ext uri="{FF2B5EF4-FFF2-40B4-BE49-F238E27FC236}">
                <a16:creationId xmlns:a16="http://schemas.microsoft.com/office/drawing/2014/main" id="{8070C1D2-4C72-FE83-77A2-B20D0E398CA0}"/>
              </a:ext>
            </a:extLst>
          </p:cNvPr>
          <p:cNvSpPr txBox="1"/>
          <p:nvPr/>
        </p:nvSpPr>
        <p:spPr>
          <a:xfrm>
            <a:off x="638908" y="6373251"/>
            <a:ext cx="6096000" cy="219291"/>
          </a:xfrm>
          <a:prstGeom prst="rect">
            <a:avLst/>
          </a:prstGeom>
          <a:noFill/>
        </p:spPr>
        <p:txBody>
          <a:bodyPr wrap="square">
            <a:spAutoFit/>
          </a:bodyPr>
          <a:lstStyle/>
          <a:p>
            <a:r>
              <a:rPr lang="en-US" sz="825" b="1" kern="0" spc="33" dirty="0" err="1">
                <a:latin typeface="Montserrat" pitchFamily="34" charset="0"/>
                <a:ea typeface="Montserrat" pitchFamily="34" charset="-122"/>
                <a:cs typeface="Montserrat" pitchFamily="34" charset="-120"/>
              </a:rPr>
              <a:t>moore-global.com</a:t>
            </a:r>
            <a:r>
              <a:rPr lang="en-US" sz="825" b="1" kern="0" spc="33" dirty="0">
                <a:latin typeface="Montserrat" pitchFamily="34" charset="0"/>
                <a:ea typeface="Montserrat" pitchFamily="34" charset="-122"/>
                <a:cs typeface="Montserrat" pitchFamily="34" charset="-120"/>
              </a:rPr>
              <a:t> </a:t>
            </a:r>
            <a:endParaRPr lang="ru-UA" dirty="0"/>
          </a:p>
        </p:txBody>
      </p:sp>
      <p:sp>
        <p:nvSpPr>
          <p:cNvPr id="33" name="Text 4">
            <a:extLst>
              <a:ext uri="{FF2B5EF4-FFF2-40B4-BE49-F238E27FC236}">
                <a16:creationId xmlns:a16="http://schemas.microsoft.com/office/drawing/2014/main" id="{AF389832-FB6F-32AE-BBF9-E8E048300B05}"/>
              </a:ext>
            </a:extLst>
          </p:cNvPr>
          <p:cNvSpPr/>
          <p:nvPr/>
        </p:nvSpPr>
        <p:spPr>
          <a:xfrm>
            <a:off x="686533" y="920115"/>
            <a:ext cx="7816362" cy="1008771"/>
          </a:xfrm>
          <a:prstGeom prst="rect">
            <a:avLst/>
          </a:prstGeom>
          <a:noFill/>
          <a:ln/>
        </p:spPr>
        <p:txBody>
          <a:bodyPr wrap="square" lIns="25400" tIns="25400" rIns="25400" bIns="25400" rtlCol="0" anchor="t">
            <a:normAutofit fontScale="55000" lnSpcReduction="20000"/>
          </a:bodyPr>
          <a:lstStyle/>
          <a:p>
            <a:pPr marL="0" indent="0" algn="l">
              <a:lnSpc>
                <a:spcPct val="120000"/>
              </a:lnSpc>
              <a:buNone/>
            </a:pPr>
            <a:r>
              <a:rPr lang="en-US" sz="5700" b="1" kern="0" spc="-140" dirty="0">
                <a:latin typeface="Montserrat SemiBold" pitchFamily="2" charset="0"/>
              </a:rPr>
              <a:t>Three moves for</a:t>
            </a:r>
          </a:p>
          <a:p>
            <a:pPr marL="0" indent="0" algn="l">
              <a:lnSpc>
                <a:spcPct val="120000"/>
              </a:lnSpc>
              <a:buNone/>
            </a:pPr>
            <a:r>
              <a:rPr lang="en-US" sz="5700" b="1" kern="0" spc="-140" dirty="0">
                <a:solidFill>
                  <a:srgbClr val="00AEEF"/>
                </a:solidFill>
                <a:latin typeface="Montserrat SemiBold" pitchFamily="2" charset="0"/>
              </a:rPr>
              <a:t>real estate and construction firms</a:t>
            </a:r>
            <a:endParaRPr lang="en-US" sz="5700" b="1" spc="-140" dirty="0">
              <a:solidFill>
                <a:srgbClr val="00AEEF"/>
              </a:solidFill>
              <a:latin typeface="Montserrat SemiBold" pitchFamily="2" charset="0"/>
            </a:endParaRPr>
          </a:p>
        </p:txBody>
      </p:sp>
      <p:sp>
        <p:nvSpPr>
          <p:cNvPr id="6" name="Shape 0">
            <a:extLst>
              <a:ext uri="{FF2B5EF4-FFF2-40B4-BE49-F238E27FC236}">
                <a16:creationId xmlns:a16="http://schemas.microsoft.com/office/drawing/2014/main" id="{BC665ED1-268B-46F4-6096-1C18B1205134}"/>
              </a:ext>
            </a:extLst>
          </p:cNvPr>
          <p:cNvSpPr/>
          <p:nvPr/>
        </p:nvSpPr>
        <p:spPr>
          <a:xfrm rot="10800000">
            <a:off x="10953750" y="0"/>
            <a:ext cx="1238250" cy="1238250"/>
          </a:xfrm>
          <a:prstGeom prst="rtTriangle">
            <a:avLst/>
          </a:prstGeom>
          <a:gradFill flip="none" rotWithShape="1">
            <a:gsLst>
              <a:gs pos="0">
                <a:srgbClr val="00AEEF"/>
              </a:gs>
              <a:gs pos="92000">
                <a:srgbClr val="5C0696"/>
              </a:gs>
            </a:gsLst>
            <a:lin ang="13500000" scaled="1"/>
            <a:tileRect/>
          </a:gradFill>
          <a:ln/>
        </p:spPr>
        <p:txBody>
          <a:bodyPr/>
          <a:lstStyle/>
          <a:p>
            <a:endParaRPr lang="ru-U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11000">
                <a:srgbClr val="5C0696">
                  <a:alpha val="100000"/>
                </a:srgbClr>
              </a:gs>
              <a:gs pos="100000">
                <a:srgbClr val="00AEEF">
                  <a:alpha val="100000"/>
                </a:srgbClr>
              </a:gs>
            </a:gsLst>
            <a:lin ang="2700000" scaled="0"/>
          </a:gradFill>
          <a:ln/>
        </p:spPr>
        <p:txBody>
          <a:bodyPr/>
          <a:lstStyle/>
          <a:p>
            <a:endParaRPr lang="ru-UA"/>
          </a:p>
        </p:txBody>
      </p:sp>
      <p:pic>
        <p:nvPicPr>
          <p:cNvPr id="3" name="Image 0" descr="preencoded.png"/>
          <p:cNvPicPr>
            <a:picLocks noChangeAspect="1"/>
          </p:cNvPicPr>
          <p:nvPr/>
        </p:nvPicPr>
        <p:blipFill>
          <a:blip r:embed="rId3"/>
          <a:stretch>
            <a:fillRect/>
          </a:stretch>
        </p:blipFill>
        <p:spPr>
          <a:xfrm>
            <a:off x="685800" y="533400"/>
            <a:ext cx="1557695" cy="419100"/>
          </a:xfrm>
          <a:prstGeom prst="rect">
            <a:avLst/>
          </a:prstGeom>
        </p:spPr>
      </p:pic>
      <p:sp>
        <p:nvSpPr>
          <p:cNvPr id="4" name="Text 1"/>
          <p:cNvSpPr/>
          <p:nvPr/>
        </p:nvSpPr>
        <p:spPr>
          <a:xfrm>
            <a:off x="685800" y="1656681"/>
            <a:ext cx="7456170" cy="1147524"/>
          </a:xfrm>
          <a:prstGeom prst="rect">
            <a:avLst/>
          </a:prstGeom>
          <a:noFill/>
          <a:ln/>
        </p:spPr>
        <p:txBody>
          <a:bodyPr wrap="square" lIns="25400" tIns="25400" rIns="25400" bIns="25400" rtlCol="0" anchor="t">
            <a:normAutofit/>
          </a:bodyPr>
          <a:lstStyle/>
          <a:p>
            <a:pPr marL="0" indent="0" algn="l">
              <a:lnSpc>
                <a:spcPct val="92152"/>
              </a:lnSpc>
              <a:buNone/>
            </a:pPr>
            <a:r>
              <a:rPr lang="en-US" sz="3900" b="1" kern="0" spc="-78" dirty="0">
                <a:solidFill>
                  <a:srgbClr val="FFFFFF"/>
                </a:solidFill>
                <a:latin typeface="Montserrat" pitchFamily="34" charset="0"/>
                <a:ea typeface="Montserrat" pitchFamily="34" charset="-122"/>
                <a:cs typeface="Montserrat" pitchFamily="34" charset="-120"/>
              </a:rPr>
              <a:t>Helping you thrive in a changing world</a:t>
            </a:r>
            <a:endParaRPr lang="en-US" sz="3900" dirty="0"/>
          </a:p>
        </p:txBody>
      </p:sp>
      <p:sp>
        <p:nvSpPr>
          <p:cNvPr id="10" name="Text 7"/>
          <p:cNvSpPr/>
          <p:nvPr/>
        </p:nvSpPr>
        <p:spPr>
          <a:xfrm>
            <a:off x="701910" y="6205123"/>
            <a:ext cx="11145012" cy="281402"/>
          </a:xfrm>
          <a:prstGeom prst="rect">
            <a:avLst/>
          </a:prstGeom>
          <a:noFill/>
          <a:ln/>
        </p:spPr>
        <p:txBody>
          <a:bodyPr wrap="square" lIns="25400" tIns="25400" rIns="25400" bIns="25400" rtlCol="0" anchor="t">
            <a:normAutofit/>
          </a:bodyPr>
          <a:lstStyle/>
          <a:p>
            <a:pPr marL="0" indent="0" algn="l">
              <a:lnSpc>
                <a:spcPct val="85937"/>
              </a:lnSpc>
              <a:buNone/>
            </a:pPr>
            <a:r>
              <a:rPr lang="en-US" sz="788" dirty="0">
                <a:solidFill>
                  <a:srgbClr val="FFFFFF">
                    <a:alpha val="75000"/>
                  </a:srgbClr>
                </a:solidFill>
                <a:latin typeface="Montserrat" pitchFamily="34" charset="0"/>
                <a:ea typeface="Montserrat" pitchFamily="34" charset="-122"/>
                <a:cs typeface="Montserrat" pitchFamily="34" charset="-120"/>
              </a:rPr>
              <a:t>Moore Global Network Limited is a company incorporated in accordance with the laws of England and provides no audit or other professional services to clients. Such services are provided solely by member firms of MGNL in their respective geographic areas. MGNL and its member firms are legally distinct and separate entities owned and managed in each location</a:t>
            </a:r>
          </a:p>
        </p:txBody>
      </p:sp>
      <p:sp>
        <p:nvSpPr>
          <p:cNvPr id="12" name="TextBox 11">
            <a:extLst>
              <a:ext uri="{FF2B5EF4-FFF2-40B4-BE49-F238E27FC236}">
                <a16:creationId xmlns:a16="http://schemas.microsoft.com/office/drawing/2014/main" id="{52F8DA83-5902-1A6E-D3EB-62E5A00243F9}"/>
              </a:ext>
            </a:extLst>
          </p:cNvPr>
          <p:cNvSpPr txBox="1"/>
          <p:nvPr/>
        </p:nvSpPr>
        <p:spPr>
          <a:xfrm>
            <a:off x="685800" y="3236715"/>
            <a:ext cx="10158046" cy="1594387"/>
          </a:xfrm>
          <a:prstGeom prst="rect">
            <a:avLst/>
          </a:prstGeom>
          <a:noFill/>
          <a:ln/>
        </p:spPr>
        <p:txBody>
          <a:bodyPr wrap="square" lIns="25400" tIns="25400" rIns="25400" bIns="25400" rtlCol="0" anchor="t">
            <a:normAutofit/>
          </a:bodyPr>
          <a:lstStyle>
            <a:lvl1pPr indent="0">
              <a:lnSpc>
                <a:spcPct val="100000"/>
              </a:lnSpc>
              <a:buNone/>
              <a:defRPr sz="1200">
                <a:solidFill>
                  <a:srgbClr val="FFFFFF">
                    <a:alpha val="88000"/>
                  </a:srgbClr>
                </a:solidFill>
                <a:latin typeface="Montserrat" pitchFamily="34" charset="0"/>
                <a:ea typeface="Montserrat" pitchFamily="34" charset="-122"/>
                <a:cs typeface="Montserrat" pitchFamily="34" charset="-120"/>
              </a:defRPr>
            </a:lvl1pPr>
          </a:lstStyle>
          <a:p>
            <a:r>
              <a:rPr lang="ru-UA" dirty="0"/>
              <a:t>At Moore, our purpose is to help people thrive – our clients, our people, and the</a:t>
            </a:r>
            <a:r>
              <a:rPr lang="en-GB" dirty="0"/>
              <a:t> </a:t>
            </a:r>
            <a:r>
              <a:rPr lang="ru-UA" dirty="0"/>
              <a:t>communities they live and work in. </a:t>
            </a:r>
            <a:endParaRPr lang="en-GB" dirty="0"/>
          </a:p>
          <a:p>
            <a:r>
              <a:rPr lang="ru-UA" dirty="0"/>
              <a:t>We’re a global accounting and advisory</a:t>
            </a:r>
            <a:r>
              <a:rPr lang="en-GB" dirty="0"/>
              <a:t> </a:t>
            </a:r>
            <a:r>
              <a:rPr lang="ru-UA" dirty="0"/>
              <a:t>family with 37,</a:t>
            </a:r>
            <a:r>
              <a:rPr lang="en-GB" dirty="0"/>
              <a:t>054</a:t>
            </a:r>
            <a:r>
              <a:rPr lang="ru-UA" dirty="0"/>
              <a:t> people in 56</a:t>
            </a:r>
            <a:r>
              <a:rPr lang="en-GB" dirty="0"/>
              <a:t>8</a:t>
            </a:r>
            <a:r>
              <a:rPr lang="ru-UA" dirty="0"/>
              <a:t> offices across 11</a:t>
            </a:r>
            <a:r>
              <a:rPr lang="en-GB" dirty="0"/>
              <a:t>9</a:t>
            </a:r>
            <a:r>
              <a:rPr lang="ru-UA" dirty="0"/>
              <a:t> countries, connecting and</a:t>
            </a:r>
          </a:p>
          <a:p>
            <a:r>
              <a:rPr lang="ru-UA" dirty="0"/>
              <a:t>collaborating to take care of your needs – local, national and international.</a:t>
            </a:r>
          </a:p>
          <a:p>
            <a:endParaRPr lang="en-GB" dirty="0"/>
          </a:p>
          <a:p>
            <a:r>
              <a:rPr lang="ru-UA" dirty="0"/>
              <a:t>We’ll be here for you whenever you need us – to help you see through the</a:t>
            </a:r>
            <a:r>
              <a:rPr lang="en-GB" dirty="0"/>
              <a:t> </a:t>
            </a:r>
            <a:r>
              <a:rPr lang="ru-UA" dirty="0"/>
              <a:t>maze of information, to guide you in your </a:t>
            </a:r>
            <a:endParaRPr lang="en-GB" dirty="0"/>
          </a:p>
          <a:p>
            <a:r>
              <a:rPr lang="ru-UA" dirty="0"/>
              <a:t>decisions and to make sure you take</a:t>
            </a:r>
            <a:r>
              <a:rPr lang="en-GB" dirty="0"/>
              <a:t> </a:t>
            </a:r>
            <a:r>
              <a:rPr lang="ru-UA" dirty="0"/>
              <a:t>advantage of every opportunity. To help you thrive in a changing world.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28AE8728EB9C43A82799E710292785" ma:contentTypeVersion="16" ma:contentTypeDescription="Create a new document." ma:contentTypeScope="" ma:versionID="d21829cd6453fef4c524d96fa087da72">
  <xsd:schema xmlns:xsd="http://www.w3.org/2001/XMLSchema" xmlns:xs="http://www.w3.org/2001/XMLSchema" xmlns:p="http://schemas.microsoft.com/office/2006/metadata/properties" xmlns:ns2="870ec91e-ade6-4473-ad64-579c4fd79fa9" xmlns:ns3="f18a8382-0461-4641-9b9d-6781a0a186d0" targetNamespace="http://schemas.microsoft.com/office/2006/metadata/properties" ma:root="true" ma:fieldsID="dd11406642f174508855b4669eaecb4e" ns2:_="" ns3:_="">
    <xsd:import namespace="870ec91e-ade6-4473-ad64-579c4fd79fa9"/>
    <xsd:import namespace="f18a8382-0461-4641-9b9d-6781a0a186d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0ec91e-ade6-4473-ad64-579c4fd79f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050a009-681e-4510-8c98-39903ae2da6f"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8a8382-0461-4641-9b9d-6781a0a186d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4a11e179-c4c0-4c68-8e88-ff2ed196d14b}" ma:internalName="TaxCatchAll" ma:showField="CatchAllData" ma:web="f18a8382-0461-4641-9b9d-6781a0a186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70ec91e-ade6-4473-ad64-579c4fd79fa9">
      <Terms xmlns="http://schemas.microsoft.com/office/infopath/2007/PartnerControls"/>
    </lcf76f155ced4ddcb4097134ff3c332f>
    <TaxCatchAll xmlns="f18a8382-0461-4641-9b9d-6781a0a186d0" xsi:nil="true"/>
  </documentManagement>
</p:properties>
</file>

<file path=customXml/itemProps1.xml><?xml version="1.0" encoding="utf-8"?>
<ds:datastoreItem xmlns:ds="http://schemas.openxmlformats.org/officeDocument/2006/customXml" ds:itemID="{3D912630-AFF9-4BA0-AF35-129B43E1E7BF}"/>
</file>

<file path=customXml/itemProps2.xml><?xml version="1.0" encoding="utf-8"?>
<ds:datastoreItem xmlns:ds="http://schemas.openxmlformats.org/officeDocument/2006/customXml" ds:itemID="{320F5358-A6D9-4B84-9FBD-1B9864D48077}"/>
</file>

<file path=customXml/itemProps3.xml><?xml version="1.0" encoding="utf-8"?>
<ds:datastoreItem xmlns:ds="http://schemas.openxmlformats.org/officeDocument/2006/customXml" ds:itemID="{6AF85C3B-2635-4D36-83E8-3C5184AD1DEB}"/>
</file>

<file path=docMetadata/LabelInfo.xml><?xml version="1.0" encoding="utf-8"?>
<clbl:labelList xmlns:clbl="http://schemas.microsoft.com/office/2020/mipLabelMetadata">
  <clbl:label id="{872d6ac6-080b-4aed-841e-4140a344cae4}" enabled="0" method="" siteId="{872d6ac6-080b-4aed-841e-4140a344cae4}" removed="1"/>
</clbl:labelList>
</file>

<file path=docProps/app.xml><?xml version="1.0" encoding="utf-8"?>
<Properties xmlns="http://schemas.openxmlformats.org/officeDocument/2006/extended-properties" xmlns:vt="http://schemas.openxmlformats.org/officeDocument/2006/docPropsVTypes">
  <TotalTime>2547</TotalTime>
  <Words>793</Words>
  <Application>Microsoft Office PowerPoint</Application>
  <PresentationFormat>Widescreen</PresentationFormat>
  <Paragraphs>114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Montserrat</vt:lpstr>
      <vt:lpstr>Montserrat Medium</vt:lpstr>
      <vt:lpstr>Montserrat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Samantha Couper</cp:lastModifiedBy>
  <cp:revision>5</cp:revision>
  <dcterms:created xsi:type="dcterms:W3CDTF">2026-09-08T09:19:40Z</dcterms:created>
  <dcterms:modified xsi:type="dcterms:W3CDTF">2026-09-11T13:39:06Z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0x0101002228AE8728EB9C43A82799E710292785</vt:lpwstr>
  </property>
</Properties>
</file>